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4" r:id="rId1"/>
  </p:sldMasterIdLst>
  <p:sldIdLst>
    <p:sldId id="262" r:id="rId2"/>
    <p:sldId id="261" r:id="rId3"/>
    <p:sldId id="258" r:id="rId4"/>
    <p:sldId id="265" r:id="rId5"/>
    <p:sldId id="271" r:id="rId6"/>
    <p:sldId id="272" r:id="rId7"/>
    <p:sldId id="268" r:id="rId8"/>
    <p:sldId id="264" r:id="rId9"/>
  </p:sldIdLst>
  <p:sldSz cx="9144000" cy="6858000" type="screen4x3"/>
  <p:notesSz cx="6858000" cy="9144000"/>
  <p:defaultText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8D230F3-CF80-4859-8CE7-A43EE81993B5}" styleName="Estilo claro 1 - Acento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0E3FDE45-AF77-4B5C-9715-49D594BDF05E}" styleName="Estilo claro 1 - Acento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8603FDC-E32A-4AB5-989C-0864C3EAD2B8}" styleName="Estilo temático 2 - Énfasis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576" y="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1"/>
      </p:bgRef>
    </p:bg>
    <p:spTree>
      <p:nvGrpSpPr>
        <p:cNvPr id="1" name=""/>
        <p:cNvGrpSpPr/>
        <p:nvPr/>
      </p:nvGrpSpPr>
      <p:grpSpPr>
        <a:xfrm>
          <a:off x="0" y="0"/>
          <a:ext cx="0" cy="0"/>
          <a:chOff x="0" y="0"/>
          <a:chExt cx="0" cy="0"/>
        </a:xfrm>
      </p:grpSpPr>
      <p:sp>
        <p:nvSpPr>
          <p:cNvPr id="8" name="7 Rectángulo"/>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Conector recto"/>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s-ES"/>
              <a:t>Haga clic para modificar el estilo de título del patrón</a:t>
            </a:r>
            <a:endParaRPr kumimoji="0" lang="en-US"/>
          </a:p>
        </p:txBody>
      </p:sp>
      <p:sp>
        <p:nvSpPr>
          <p:cNvPr id="25" name="24 Subtítulo"/>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a:t>Haga clic para modificar el estilo de subtítulo del patrón</a:t>
            </a:r>
            <a:endParaRPr kumimoji="0" lang="en-US"/>
          </a:p>
        </p:txBody>
      </p:sp>
      <p:sp>
        <p:nvSpPr>
          <p:cNvPr id="31" name="30 Marcador de fecha"/>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B1A58CA2-BE4F-45D5-9E5D-C228FA849A05}" type="datetimeFigureOut">
              <a:rPr lang="es-VE" smtClean="0"/>
              <a:pPr/>
              <a:t>24/8/2023</a:t>
            </a:fld>
            <a:endParaRPr lang="es-VE"/>
          </a:p>
        </p:txBody>
      </p:sp>
      <p:sp>
        <p:nvSpPr>
          <p:cNvPr id="18" name="17 Marcador de pie de página"/>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s-VE"/>
          </a:p>
        </p:txBody>
      </p:sp>
      <p:sp>
        <p:nvSpPr>
          <p:cNvPr id="29" name="28 Marcador de número de diapositiva"/>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951E3CFF-C39D-49A0-9714-DAF55B1CA4EE}" type="slidenum">
              <a:rPr lang="es-VE" smtClean="0"/>
              <a:pPr/>
              <a:t>‹Nº›</a:t>
            </a:fld>
            <a:endParaRPr lang="es-VE"/>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B1A58CA2-BE4F-45D5-9E5D-C228FA849A05}" type="datetimeFigureOut">
              <a:rPr lang="es-VE" smtClean="0"/>
              <a:pPr/>
              <a:t>24/8/2023</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951E3CFF-C39D-49A0-9714-DAF55B1CA4EE}" type="slidenum">
              <a:rPr lang="es-VE" smtClean="0"/>
              <a:pPr/>
              <a:t>‹Nº›</a:t>
            </a:fld>
            <a:endParaRPr lang="es-V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53200" y="274955"/>
            <a:ext cx="1524000" cy="5851525"/>
          </a:xfrm>
        </p:spPr>
        <p:txBody>
          <a:bodyPr vert="eaVert" ancho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2"/>
            <a:ext cx="60198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a:xfrm>
            <a:off x="4242816" y="6557946"/>
            <a:ext cx="2002464" cy="226902"/>
          </a:xfrm>
        </p:spPr>
        <p:txBody>
          <a:bodyPr/>
          <a:lstStyle/>
          <a:p>
            <a:fld id="{B1A58CA2-BE4F-45D5-9E5D-C228FA849A05}" type="datetimeFigureOut">
              <a:rPr lang="es-VE" smtClean="0"/>
              <a:pPr/>
              <a:t>24/8/2023</a:t>
            </a:fld>
            <a:endParaRPr lang="es-VE"/>
          </a:p>
        </p:txBody>
      </p:sp>
      <p:sp>
        <p:nvSpPr>
          <p:cNvPr id="5" name="4 Marcador de pie de página"/>
          <p:cNvSpPr>
            <a:spLocks noGrp="1"/>
          </p:cNvSpPr>
          <p:nvPr>
            <p:ph type="ftr" sz="quarter" idx="11"/>
          </p:nvPr>
        </p:nvSpPr>
        <p:spPr>
          <a:xfrm>
            <a:off x="457200" y="6556248"/>
            <a:ext cx="3657600" cy="228600"/>
          </a:xfrm>
        </p:spPr>
        <p:txBody>
          <a:bodyPr/>
          <a:lstStyle/>
          <a:p>
            <a:endParaRPr lang="es-VE"/>
          </a:p>
        </p:txBody>
      </p:sp>
      <p:sp>
        <p:nvSpPr>
          <p:cNvPr id="6" name="5 Marcador de número de diapositiva"/>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951E3CFF-C39D-49A0-9714-DAF55B1CA4EE}" type="slidenum">
              <a:rPr lang="es-VE" smtClean="0"/>
              <a:pPr/>
              <a:t>‹Nº›</a:t>
            </a:fld>
            <a:endParaRPr lang="es-V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B1A58CA2-BE4F-45D5-9E5D-C228FA849A05}" type="datetimeFigureOut">
              <a:rPr lang="es-VE" smtClean="0"/>
              <a:pPr/>
              <a:t>24/8/2023</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951E3CFF-C39D-49A0-9714-DAF55B1CA4EE}" type="slidenum">
              <a:rPr lang="es-VE" smtClean="0"/>
              <a:pPr/>
              <a:t>‹Nº›</a:t>
            </a:fld>
            <a:endParaRPr lang="es-V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1">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a:t>Haga clic para modificar el estilo de texto del patrón</a:t>
            </a:r>
          </a:p>
        </p:txBody>
      </p:sp>
      <p:sp>
        <p:nvSpPr>
          <p:cNvPr id="4" name="3 Marcador de fecha"/>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B1A58CA2-BE4F-45D5-9E5D-C228FA849A05}" type="datetimeFigureOut">
              <a:rPr lang="es-VE" smtClean="0"/>
              <a:pPr/>
              <a:t>24/8/2023</a:t>
            </a:fld>
            <a:endParaRPr lang="es-VE"/>
          </a:p>
        </p:txBody>
      </p:sp>
      <p:sp>
        <p:nvSpPr>
          <p:cNvPr id="5" name="4 Marcador de pie de página"/>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s-VE"/>
          </a:p>
        </p:txBody>
      </p:sp>
      <p:sp>
        <p:nvSpPr>
          <p:cNvPr id="6" name="5 Marcador de número de diapositiva"/>
          <p:cNvSpPr>
            <a:spLocks noGrp="1"/>
          </p:cNvSpPr>
          <p:nvPr>
            <p:ph type="sldNum" sz="quarter" idx="12"/>
          </p:nvPr>
        </p:nvSpPr>
        <p:spPr>
          <a:xfrm>
            <a:off x="6733952" y="6555112"/>
            <a:ext cx="588336" cy="228600"/>
          </a:xfrm>
        </p:spPr>
        <p:txBody>
          <a:bodyPr/>
          <a:lstStyle/>
          <a:p>
            <a:fld id="{951E3CFF-C39D-49A0-9714-DAF55B1CA4EE}" type="slidenum">
              <a:rPr lang="es-VE" smtClean="0"/>
              <a:pPr/>
              <a:t>‹Nº›</a:t>
            </a:fld>
            <a:endParaRPr lang="es-VE"/>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p>
            <a:r>
              <a:rPr kumimoji="0" lang="es-ES"/>
              <a:t>Haga clic para modificar el estilo de título del patrón</a:t>
            </a:r>
            <a:endParaRPr kumimoji="0" lang="en-US"/>
          </a:p>
        </p:txBody>
      </p:sp>
      <p:sp>
        <p:nvSpPr>
          <p:cNvPr id="3" name="2 Marcador de contenido"/>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contenido"/>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4 Marcador de fecha"/>
          <p:cNvSpPr>
            <a:spLocks noGrp="1"/>
          </p:cNvSpPr>
          <p:nvPr>
            <p:ph type="dt" sz="half" idx="10"/>
          </p:nvPr>
        </p:nvSpPr>
        <p:spPr/>
        <p:txBody>
          <a:bodyPr/>
          <a:lstStyle/>
          <a:p>
            <a:fld id="{B1A58CA2-BE4F-45D5-9E5D-C228FA849A05}" type="datetimeFigureOut">
              <a:rPr lang="es-VE" smtClean="0"/>
              <a:pPr/>
              <a:t>24/8/2023</a:t>
            </a:fld>
            <a:endParaRPr lang="es-VE"/>
          </a:p>
        </p:txBody>
      </p:sp>
      <p:sp>
        <p:nvSpPr>
          <p:cNvPr id="6" name="5 Marcador de pie de página"/>
          <p:cNvSpPr>
            <a:spLocks noGrp="1"/>
          </p:cNvSpPr>
          <p:nvPr>
            <p:ph type="ftr" sz="quarter" idx="11"/>
          </p:nvPr>
        </p:nvSpPr>
        <p:spPr/>
        <p:txBody>
          <a:bodyPr/>
          <a:lstStyle/>
          <a:p>
            <a:endParaRPr lang="es-VE"/>
          </a:p>
        </p:txBody>
      </p:sp>
      <p:sp>
        <p:nvSpPr>
          <p:cNvPr id="7" name="6 Marcador de número de diapositiva"/>
          <p:cNvSpPr>
            <a:spLocks noGrp="1"/>
          </p:cNvSpPr>
          <p:nvPr>
            <p:ph type="sldNum" sz="quarter" idx="12"/>
          </p:nvPr>
        </p:nvSpPr>
        <p:spPr/>
        <p:txBody>
          <a:bodyPr/>
          <a:lstStyle/>
          <a:p>
            <a:fld id="{951E3CFF-C39D-49A0-9714-DAF55B1CA4EE}" type="slidenum">
              <a:rPr lang="es-VE" smtClean="0"/>
              <a:pPr/>
              <a:t>‹Nº›</a:t>
            </a:fld>
            <a:endParaRPr lang="es-V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nchor="b"/>
          <a:lstStyle>
            <a:lvl1pPr>
              <a:defRPr/>
            </a:lvl1pPr>
            <a:extLst/>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a:t>Haga clic para modificar el estilo de texto del patrón</a:t>
            </a:r>
          </a:p>
        </p:txBody>
      </p:sp>
      <p:sp>
        <p:nvSpPr>
          <p:cNvPr id="4" name="3 Marcador de texto"/>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a:t>Haga clic para modificar el estilo de texto del patrón</a:t>
            </a:r>
          </a:p>
        </p:txBody>
      </p:sp>
      <p:sp>
        <p:nvSpPr>
          <p:cNvPr id="5" name="4 Marcador de contenido"/>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6" name="5 Marcador de contenido"/>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7" name="6 Marcador de fecha"/>
          <p:cNvSpPr>
            <a:spLocks noGrp="1"/>
          </p:cNvSpPr>
          <p:nvPr>
            <p:ph type="dt" sz="half" idx="10"/>
          </p:nvPr>
        </p:nvSpPr>
        <p:spPr/>
        <p:txBody>
          <a:bodyPr/>
          <a:lstStyle/>
          <a:p>
            <a:fld id="{B1A58CA2-BE4F-45D5-9E5D-C228FA849A05}" type="datetimeFigureOut">
              <a:rPr lang="es-VE" smtClean="0"/>
              <a:pPr/>
              <a:t>24/8/2023</a:t>
            </a:fld>
            <a:endParaRPr lang="es-VE"/>
          </a:p>
        </p:txBody>
      </p:sp>
      <p:sp>
        <p:nvSpPr>
          <p:cNvPr id="8" name="7 Marcador de pie de página"/>
          <p:cNvSpPr>
            <a:spLocks noGrp="1"/>
          </p:cNvSpPr>
          <p:nvPr>
            <p:ph type="ftr" sz="quarter" idx="11"/>
          </p:nvPr>
        </p:nvSpPr>
        <p:spPr/>
        <p:txBody>
          <a:bodyPr/>
          <a:lstStyle/>
          <a:p>
            <a:endParaRPr lang="es-VE"/>
          </a:p>
        </p:txBody>
      </p:sp>
      <p:sp>
        <p:nvSpPr>
          <p:cNvPr id="9" name="8 Marcador de número de diapositiva"/>
          <p:cNvSpPr>
            <a:spLocks noGrp="1"/>
          </p:cNvSpPr>
          <p:nvPr>
            <p:ph type="sldNum" sz="quarter" idx="12"/>
          </p:nvPr>
        </p:nvSpPr>
        <p:spPr/>
        <p:txBody>
          <a:bodyPr/>
          <a:lstStyle/>
          <a:p>
            <a:fld id="{951E3CFF-C39D-49A0-9714-DAF55B1CA4EE}" type="slidenum">
              <a:rPr lang="es-VE" smtClean="0"/>
              <a:pPr/>
              <a:t>‹Nº›</a:t>
            </a:fld>
            <a:endParaRPr lang="es-V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p>
            <a:r>
              <a:rPr kumimoji="0" lang="es-ES"/>
              <a:t>Haga clic para modificar el estilo de título del patrón</a:t>
            </a:r>
            <a:endParaRPr kumimoji="0" lang="en-US"/>
          </a:p>
        </p:txBody>
      </p:sp>
      <p:sp>
        <p:nvSpPr>
          <p:cNvPr id="3" name="2 Marcador de fecha"/>
          <p:cNvSpPr>
            <a:spLocks noGrp="1"/>
          </p:cNvSpPr>
          <p:nvPr>
            <p:ph type="dt" sz="half" idx="10"/>
          </p:nvPr>
        </p:nvSpPr>
        <p:spPr/>
        <p:txBody>
          <a:bodyPr/>
          <a:lstStyle/>
          <a:p>
            <a:fld id="{B1A58CA2-BE4F-45D5-9E5D-C228FA849A05}" type="datetimeFigureOut">
              <a:rPr lang="es-VE" smtClean="0"/>
              <a:pPr/>
              <a:t>24/8/2023</a:t>
            </a:fld>
            <a:endParaRPr lang="es-VE"/>
          </a:p>
        </p:txBody>
      </p:sp>
      <p:sp>
        <p:nvSpPr>
          <p:cNvPr id="4" name="3 Marcador de pie de página"/>
          <p:cNvSpPr>
            <a:spLocks noGrp="1"/>
          </p:cNvSpPr>
          <p:nvPr>
            <p:ph type="ftr" sz="quarter" idx="11"/>
          </p:nvPr>
        </p:nvSpPr>
        <p:spPr/>
        <p:txBody>
          <a:bodyPr/>
          <a:lstStyle/>
          <a:p>
            <a:endParaRPr lang="es-VE"/>
          </a:p>
        </p:txBody>
      </p:sp>
      <p:sp>
        <p:nvSpPr>
          <p:cNvPr id="5" name="4 Marcador de número de diapositiva"/>
          <p:cNvSpPr>
            <a:spLocks noGrp="1"/>
          </p:cNvSpPr>
          <p:nvPr>
            <p:ph type="sldNum" sz="quarter" idx="12"/>
          </p:nvPr>
        </p:nvSpPr>
        <p:spPr/>
        <p:txBody>
          <a:bodyPr/>
          <a:lstStyle/>
          <a:p>
            <a:fld id="{951E3CFF-C39D-49A0-9714-DAF55B1CA4EE}" type="slidenum">
              <a:rPr lang="es-VE" smtClean="0"/>
              <a:pPr/>
              <a:t>‹Nº›</a:t>
            </a:fld>
            <a:endParaRPr lang="es-V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solidFill>
                  <a:schemeClr val="tx2"/>
                </a:solidFill>
              </a:defRPr>
            </a:lvl1pPr>
            <a:extLst/>
          </a:lstStyle>
          <a:p>
            <a:fld id="{B1A58CA2-BE4F-45D5-9E5D-C228FA849A05}" type="datetimeFigureOut">
              <a:rPr lang="es-VE" smtClean="0"/>
              <a:pPr/>
              <a:t>24/8/2023</a:t>
            </a:fld>
            <a:endParaRPr lang="es-VE"/>
          </a:p>
        </p:txBody>
      </p:sp>
      <p:sp>
        <p:nvSpPr>
          <p:cNvPr id="3" name="2 Marcador de pie de página"/>
          <p:cNvSpPr>
            <a:spLocks noGrp="1"/>
          </p:cNvSpPr>
          <p:nvPr>
            <p:ph type="ftr" sz="quarter" idx="11"/>
          </p:nvPr>
        </p:nvSpPr>
        <p:spPr/>
        <p:txBody>
          <a:bodyPr/>
          <a:lstStyle>
            <a:lvl1pPr>
              <a:defRPr>
                <a:solidFill>
                  <a:schemeClr val="tx2"/>
                </a:solidFill>
              </a:defRPr>
            </a:lvl1pPr>
            <a:extLst/>
          </a:lstStyle>
          <a:p>
            <a:endParaRPr lang="es-VE"/>
          </a:p>
        </p:txBody>
      </p:sp>
      <p:sp>
        <p:nvSpPr>
          <p:cNvPr id="4" name="3 Marcador de número de diapositiva"/>
          <p:cNvSpPr>
            <a:spLocks noGrp="1"/>
          </p:cNvSpPr>
          <p:nvPr>
            <p:ph type="sldNum" sz="quarter" idx="12"/>
          </p:nvPr>
        </p:nvSpPr>
        <p:spPr/>
        <p:txBody>
          <a:bodyPr/>
          <a:lstStyle/>
          <a:p>
            <a:fld id="{951E3CFF-C39D-49A0-9714-DAF55B1CA4EE}" type="slidenum">
              <a:rPr lang="es-VE" smtClean="0"/>
              <a:pPr/>
              <a:t>‹Nº›</a:t>
            </a:fld>
            <a:endParaRPr lang="es-V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s-ES"/>
              <a:t>Haga clic para modificar el estilo de título del patrón</a:t>
            </a:r>
            <a:endParaRPr kumimoji="0" lang="en-US"/>
          </a:p>
        </p:txBody>
      </p:sp>
      <p:sp>
        <p:nvSpPr>
          <p:cNvPr id="3" name="2 Marcador de texto"/>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a:t>Haga clic para modificar el estilo de texto del patrón</a:t>
            </a:r>
          </a:p>
        </p:txBody>
      </p:sp>
      <p:sp>
        <p:nvSpPr>
          <p:cNvPr id="4" name="3 Marcador de contenido"/>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4 Marcador de fecha"/>
          <p:cNvSpPr>
            <a:spLocks noGrp="1"/>
          </p:cNvSpPr>
          <p:nvPr>
            <p:ph type="dt" sz="half" idx="10"/>
          </p:nvPr>
        </p:nvSpPr>
        <p:spPr/>
        <p:txBody>
          <a:bodyPr/>
          <a:lstStyle/>
          <a:p>
            <a:fld id="{B1A58CA2-BE4F-45D5-9E5D-C228FA849A05}" type="datetimeFigureOut">
              <a:rPr lang="es-VE" smtClean="0"/>
              <a:pPr/>
              <a:t>24/8/2023</a:t>
            </a:fld>
            <a:endParaRPr lang="es-VE"/>
          </a:p>
        </p:txBody>
      </p:sp>
      <p:sp>
        <p:nvSpPr>
          <p:cNvPr id="6" name="5 Marcador de pie de página"/>
          <p:cNvSpPr>
            <a:spLocks noGrp="1"/>
          </p:cNvSpPr>
          <p:nvPr>
            <p:ph type="ftr" sz="quarter" idx="11"/>
          </p:nvPr>
        </p:nvSpPr>
        <p:spPr/>
        <p:txBody>
          <a:bodyPr/>
          <a:lstStyle/>
          <a:p>
            <a:endParaRPr lang="es-VE"/>
          </a:p>
        </p:txBody>
      </p:sp>
      <p:sp>
        <p:nvSpPr>
          <p:cNvPr id="7" name="6 Marcador de número de diapositiva"/>
          <p:cNvSpPr>
            <a:spLocks noGrp="1"/>
          </p:cNvSpPr>
          <p:nvPr>
            <p:ph type="sldNum" sz="quarter" idx="12"/>
          </p:nvPr>
        </p:nvSpPr>
        <p:spPr/>
        <p:txBody>
          <a:bodyPr/>
          <a:lstStyle/>
          <a:p>
            <a:fld id="{951E3CFF-C39D-49A0-9714-DAF55B1CA4EE}" type="slidenum">
              <a:rPr lang="es-VE" smtClean="0"/>
              <a:pPr/>
              <a:t>‹Nº›</a:t>
            </a:fld>
            <a:endParaRPr lang="es-V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2"/>
      </p:bgRef>
    </p:bg>
    <p:spTree>
      <p:nvGrpSpPr>
        <p:cNvPr id="1" name=""/>
        <p:cNvGrpSpPr/>
        <p:nvPr/>
      </p:nvGrpSpPr>
      <p:grpSpPr>
        <a:xfrm>
          <a:off x="0" y="0"/>
          <a:ext cx="0" cy="0"/>
          <a:chOff x="0" y="0"/>
          <a:chExt cx="0" cy="0"/>
        </a:xfrm>
      </p:grpSpPr>
      <p:sp>
        <p:nvSpPr>
          <p:cNvPr id="8" name="7 Rectángulo"/>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8 Rectángulo"/>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s-ES"/>
              <a:t>Haga clic para modificar el estilo de título del patrón</a:t>
            </a:r>
            <a:endParaRPr kumimoji="0" lang="en-US" dirty="0"/>
          </a:p>
        </p:txBody>
      </p:sp>
      <p:sp>
        <p:nvSpPr>
          <p:cNvPr id="4" name="3 Marcador de texto"/>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s-ES"/>
              <a:t>Haga clic para modificar el estilo de texto del patrón</a:t>
            </a:r>
          </a:p>
        </p:txBody>
      </p:sp>
      <p:sp>
        <p:nvSpPr>
          <p:cNvPr id="5" name="4 Marcador de fecha"/>
          <p:cNvSpPr>
            <a:spLocks noGrp="1"/>
          </p:cNvSpPr>
          <p:nvPr>
            <p:ph type="dt" sz="half" idx="10"/>
          </p:nvPr>
        </p:nvSpPr>
        <p:spPr/>
        <p:txBody>
          <a:bodyPr/>
          <a:lstStyle/>
          <a:p>
            <a:fld id="{B1A58CA2-BE4F-45D5-9E5D-C228FA849A05}" type="datetimeFigureOut">
              <a:rPr lang="es-VE" smtClean="0"/>
              <a:pPr/>
              <a:t>24/8/2023</a:t>
            </a:fld>
            <a:endParaRPr lang="es-VE"/>
          </a:p>
        </p:txBody>
      </p:sp>
      <p:sp>
        <p:nvSpPr>
          <p:cNvPr id="6" name="5 Marcador de pie de página"/>
          <p:cNvSpPr>
            <a:spLocks noGrp="1"/>
          </p:cNvSpPr>
          <p:nvPr>
            <p:ph type="ftr" sz="quarter" idx="11"/>
          </p:nvPr>
        </p:nvSpPr>
        <p:spPr/>
        <p:txBody>
          <a:bodyPr/>
          <a:lstStyle/>
          <a:p>
            <a:endParaRPr lang="es-VE"/>
          </a:p>
        </p:txBody>
      </p:sp>
      <p:sp>
        <p:nvSpPr>
          <p:cNvPr id="7" name="6 Marcador de número de diapositiva"/>
          <p:cNvSpPr>
            <a:spLocks noGrp="1"/>
          </p:cNvSpPr>
          <p:nvPr>
            <p:ph type="sldNum" sz="quarter" idx="12"/>
          </p:nvPr>
        </p:nvSpPr>
        <p:spPr/>
        <p:txBody>
          <a:bodyPr/>
          <a:lstStyle/>
          <a:p>
            <a:fld id="{951E3CFF-C39D-49A0-9714-DAF55B1CA4EE}" type="slidenum">
              <a:rPr lang="es-VE" smtClean="0"/>
              <a:pPr/>
              <a:t>‹Nº›</a:t>
            </a:fld>
            <a:endParaRPr lang="es-VE"/>
          </a:p>
        </p:txBody>
      </p:sp>
      <p:sp>
        <p:nvSpPr>
          <p:cNvPr id="10" name="9 Marcador de posición de imagen"/>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s-ES"/>
              <a:t>Haga clic en el icono para agregar una imagen</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Marcador de título"/>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s-ES"/>
              <a:t>Haga clic para modificar el estilo de título del patrón</a:t>
            </a:r>
            <a:endParaRPr kumimoji="0" lang="en-US"/>
          </a:p>
        </p:txBody>
      </p:sp>
      <p:sp>
        <p:nvSpPr>
          <p:cNvPr id="31" name="30 Marcador de texto"/>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
        <p:nvSpPr>
          <p:cNvPr id="27" name="26 Marcador de fecha"/>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B1A58CA2-BE4F-45D5-9E5D-C228FA849A05}" type="datetimeFigureOut">
              <a:rPr lang="es-VE" smtClean="0"/>
              <a:pPr/>
              <a:t>24/8/2023</a:t>
            </a:fld>
            <a:endParaRPr lang="es-VE"/>
          </a:p>
        </p:txBody>
      </p:sp>
      <p:sp>
        <p:nvSpPr>
          <p:cNvPr id="4" name="3 Marcador de pie de página"/>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s-VE"/>
          </a:p>
        </p:txBody>
      </p:sp>
      <p:sp>
        <p:nvSpPr>
          <p:cNvPr id="16" name="15 Marcador de número de diapositiva"/>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951E3CFF-C39D-49A0-9714-DAF55B1CA4EE}" type="slidenum">
              <a:rPr lang="es-VE" smtClean="0"/>
              <a:pPr/>
              <a:t>‹Nº›</a:t>
            </a:fld>
            <a:endParaRPr lang="es-VE"/>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 id="2147484047" r:id="rId3"/>
    <p:sldLayoutId id="2147484048" r:id="rId4"/>
    <p:sldLayoutId id="2147484049" r:id="rId5"/>
    <p:sldLayoutId id="2147484050" r:id="rId6"/>
    <p:sldLayoutId id="2147484051" r:id="rId7"/>
    <p:sldLayoutId id="2147484052" r:id="rId8"/>
    <p:sldLayoutId id="2147484053" r:id="rId9"/>
    <p:sldLayoutId id="2147484054" r:id="rId10"/>
    <p:sldLayoutId id="214748405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1560" y="188640"/>
            <a:ext cx="7239000" cy="482312"/>
          </a:xfrm>
        </p:spPr>
        <p:txBody>
          <a:bodyPr>
            <a:normAutofit fontScale="90000"/>
          </a:bodyPr>
          <a:lstStyle/>
          <a:p>
            <a:pPr algn="ctr"/>
            <a:r>
              <a:rPr lang="es-VE" sz="3200">
                <a:solidFill>
                  <a:schemeClr val="tx2">
                    <a:lumMod val="75000"/>
                  </a:schemeClr>
                </a:solidFill>
                <a:latin typeface="Times New Roman" pitchFamily="18" charset="0"/>
                <a:cs typeface="Times New Roman" pitchFamily="18" charset="0"/>
              </a:rPr>
              <a:t>INTRODUCCIÓN</a:t>
            </a:r>
            <a:endParaRPr lang="es-VE" sz="4400" dirty="0">
              <a:solidFill>
                <a:schemeClr val="tx2">
                  <a:lumMod val="75000"/>
                </a:schemeClr>
              </a:solidFill>
              <a:latin typeface="Times New Roman" pitchFamily="18" charset="0"/>
              <a:cs typeface="Times New Roman" pitchFamily="18" charset="0"/>
            </a:endParaRPr>
          </a:p>
        </p:txBody>
      </p:sp>
      <p:sp>
        <p:nvSpPr>
          <p:cNvPr id="4" name="3 CuadroTexto"/>
          <p:cNvSpPr txBox="1"/>
          <p:nvPr/>
        </p:nvSpPr>
        <p:spPr>
          <a:xfrm>
            <a:off x="0" y="980728"/>
            <a:ext cx="7956376" cy="6001643"/>
          </a:xfrm>
          <a:prstGeom prst="rect">
            <a:avLst/>
          </a:prstGeom>
          <a:noFill/>
        </p:spPr>
        <p:txBody>
          <a:bodyPr wrap="square" rtlCol="0">
            <a:spAutoFit/>
          </a:bodyPr>
          <a:lstStyle/>
          <a:p>
            <a:pPr algn="just" fontAlgn="base"/>
            <a:r>
              <a:rPr lang="es-VE" sz="2400" dirty="0"/>
              <a:t>	</a:t>
            </a:r>
            <a:r>
              <a:rPr lang="es-VE" sz="2400" b="1" dirty="0">
                <a:latin typeface="Times New Roman" pitchFamily="18" charset="0"/>
                <a:cs typeface="Times New Roman" pitchFamily="18" charset="0"/>
              </a:rPr>
              <a:t>La tecnología nace cuando los primeros seres humanos levantaron piedras o palos y las usaron como herramientas, de allí hasta la evolución de las computadoras hay una larga historia:</a:t>
            </a:r>
          </a:p>
          <a:p>
            <a:pPr algn="just" fontAlgn="base"/>
            <a:endParaRPr lang="es-VE" sz="2400" b="1" dirty="0">
              <a:latin typeface="Times New Roman" pitchFamily="18" charset="0"/>
              <a:cs typeface="Times New Roman" pitchFamily="18" charset="0"/>
            </a:endParaRPr>
          </a:p>
          <a:p>
            <a:pPr algn="just" fontAlgn="base"/>
            <a:r>
              <a:rPr lang="es-VE" sz="2400" b="1" dirty="0">
                <a:latin typeface="Times New Roman" pitchFamily="18" charset="0"/>
                <a:cs typeface="Times New Roman" pitchFamily="18" charset="0"/>
              </a:rPr>
              <a:t>	La informática es una disciplina que requiere estudiar mucho, pero sin un conocimiento previo es casi imposible introducirse en ella, puesto que hay una serie de conceptos básicos que es necesario conocer para introducirse en este mundo.</a:t>
            </a:r>
          </a:p>
          <a:p>
            <a:pPr algn="just" fontAlgn="base"/>
            <a:endParaRPr lang="es-VE" sz="2400" b="1" dirty="0">
              <a:latin typeface="Times New Roman" pitchFamily="18" charset="0"/>
              <a:cs typeface="Times New Roman" pitchFamily="18" charset="0"/>
            </a:endParaRPr>
          </a:p>
          <a:p>
            <a:pPr algn="just" fontAlgn="base"/>
            <a:r>
              <a:rPr lang="es-VE" sz="2400" b="1" dirty="0">
                <a:latin typeface="Times New Roman" pitchFamily="18" charset="0"/>
                <a:cs typeface="Times New Roman" pitchFamily="18" charset="0"/>
              </a:rPr>
              <a:t>	A continuación, conoceremos sobre los términos informáticos básicos, su evolución histórica. </a:t>
            </a:r>
          </a:p>
          <a:p>
            <a:pPr algn="just" fontAlgn="base"/>
            <a:r>
              <a:rPr lang="es-VE" sz="2400" b="1" dirty="0">
                <a:latin typeface="Times New Roman" pitchFamily="18" charset="0"/>
                <a:cs typeface="Times New Roman" pitchFamily="18" charset="0"/>
              </a:rPr>
              <a:t>Aprenderemos sobre que es: Hardware, software,  así como su clasificación y partes de una PC.</a:t>
            </a:r>
          </a:p>
          <a:p>
            <a:endParaRPr lang="es-VE" sz="2400" b="1" dirty="0">
              <a:latin typeface="Times New Roman" pitchFamily="18" charset="0"/>
              <a:cs typeface="Times New Roman" pitchFamily="18" charset="0"/>
            </a:endParaRPr>
          </a:p>
        </p:txBody>
      </p:sp>
    </p:spTree>
  </p:cSld>
  <p:clrMapOvr>
    <a:masterClrMapping/>
  </p:clrMapOvr>
  <p:transition>
    <p:zoom dir="in"/>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Título"/>
          <p:cNvSpPr txBox="1">
            <a:spLocks/>
          </p:cNvSpPr>
          <p:nvPr/>
        </p:nvSpPr>
        <p:spPr>
          <a:xfrm>
            <a:off x="755576" y="188640"/>
            <a:ext cx="6624736" cy="770344"/>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VE" sz="3200" b="1" i="0" u="none" strike="noStrike" kern="1200" cap="all" spc="0" normalizeH="0" baseline="0" noProof="0" dirty="0">
                <a:ln w="500">
                  <a:solidFill>
                    <a:schemeClr val="tx2">
                      <a:shade val="20000"/>
                      <a:satMod val="120000"/>
                    </a:schemeClr>
                  </a:solidFill>
                </a:ln>
                <a:solidFill>
                  <a:schemeClr val="tx2">
                    <a:lumMod val="75000"/>
                  </a:schemeClr>
                </a:solidFill>
                <a:effectLst/>
                <a:uLnTx/>
                <a:uFillTx/>
                <a:latin typeface="Times New Roman" pitchFamily="18" charset="0"/>
                <a:ea typeface="+mj-ea"/>
                <a:cs typeface="Times New Roman" pitchFamily="18" charset="0"/>
              </a:rPr>
              <a:t>Evolución</a:t>
            </a:r>
            <a:r>
              <a:rPr kumimoji="0" lang="es-VE" sz="3200" b="1" i="0" u="none" strike="noStrike" kern="1200" cap="all" spc="0" normalizeH="0" noProof="0" dirty="0">
                <a:ln w="500">
                  <a:solidFill>
                    <a:schemeClr val="tx2">
                      <a:shade val="20000"/>
                      <a:satMod val="120000"/>
                    </a:schemeClr>
                  </a:solidFill>
                </a:ln>
                <a:solidFill>
                  <a:schemeClr val="tx2">
                    <a:lumMod val="75000"/>
                  </a:schemeClr>
                </a:solidFill>
                <a:effectLst/>
                <a:uLnTx/>
                <a:uFillTx/>
                <a:latin typeface="Times New Roman" pitchFamily="18" charset="0"/>
                <a:ea typeface="+mj-ea"/>
                <a:cs typeface="Times New Roman" pitchFamily="18" charset="0"/>
              </a:rPr>
              <a:t> histórica</a:t>
            </a:r>
            <a:endParaRPr kumimoji="0" lang="es-VE" sz="3200" b="1" i="0" u="none" strike="noStrike" kern="1200" cap="all" spc="0" normalizeH="0" baseline="0" noProof="0" dirty="0">
              <a:ln w="500">
                <a:solidFill>
                  <a:schemeClr val="tx2">
                    <a:shade val="20000"/>
                    <a:satMod val="120000"/>
                  </a:schemeClr>
                </a:solidFill>
              </a:ln>
              <a:solidFill>
                <a:schemeClr val="tx2">
                  <a:lumMod val="75000"/>
                </a:schemeClr>
              </a:solidFill>
              <a:effectLst/>
              <a:uLnTx/>
              <a:uFillTx/>
              <a:latin typeface="Times New Roman" pitchFamily="18" charset="0"/>
              <a:ea typeface="+mj-ea"/>
              <a:cs typeface="Times New Roman" pitchFamily="18" charset="0"/>
            </a:endParaRPr>
          </a:p>
        </p:txBody>
      </p:sp>
      <p:sp>
        <p:nvSpPr>
          <p:cNvPr id="4" name="3 CuadroTexto"/>
          <p:cNvSpPr txBox="1"/>
          <p:nvPr/>
        </p:nvSpPr>
        <p:spPr>
          <a:xfrm>
            <a:off x="0" y="836712"/>
            <a:ext cx="9144000" cy="2893100"/>
          </a:xfrm>
          <a:prstGeom prst="rect">
            <a:avLst/>
          </a:prstGeom>
          <a:noFill/>
        </p:spPr>
        <p:txBody>
          <a:bodyPr wrap="square" rtlCol="0">
            <a:spAutoFit/>
          </a:bodyPr>
          <a:lstStyle/>
          <a:p>
            <a:pPr algn="just">
              <a:buFont typeface="Wingdings" pitchFamily="2" charset="2"/>
              <a:buChar char="ü"/>
            </a:pPr>
            <a:endParaRPr lang="es-VE" sz="2400" b="1" dirty="0">
              <a:latin typeface="Times New Roman" pitchFamily="18" charset="0"/>
              <a:cs typeface="Times New Roman" pitchFamily="18" charset="0"/>
            </a:endParaRPr>
          </a:p>
          <a:p>
            <a:pPr algn="just">
              <a:buFont typeface="Wingdings" pitchFamily="2" charset="2"/>
              <a:buChar char="ü"/>
            </a:pPr>
            <a:endParaRPr lang="es-VE" sz="2400" b="1" dirty="0">
              <a:latin typeface="Times New Roman" pitchFamily="18" charset="0"/>
              <a:cs typeface="Times New Roman" pitchFamily="18" charset="0"/>
            </a:endParaRPr>
          </a:p>
          <a:p>
            <a:pPr algn="just">
              <a:buFont typeface="Wingdings" pitchFamily="2" charset="2"/>
              <a:buChar char="ü"/>
            </a:pPr>
            <a:endParaRPr lang="es-VE" sz="2400" b="1" dirty="0">
              <a:latin typeface="Times New Roman" pitchFamily="18" charset="0"/>
              <a:cs typeface="Times New Roman" pitchFamily="18" charset="0"/>
            </a:endParaRPr>
          </a:p>
          <a:p>
            <a:pPr algn="just">
              <a:buFont typeface="Wingdings" pitchFamily="2" charset="2"/>
              <a:buChar char="ü"/>
            </a:pPr>
            <a:endParaRPr lang="es-VE" sz="2400" b="1" dirty="0">
              <a:latin typeface="Times New Roman" pitchFamily="18" charset="0"/>
              <a:cs typeface="Times New Roman" pitchFamily="18" charset="0"/>
            </a:endParaRPr>
          </a:p>
          <a:p>
            <a:pPr algn="just">
              <a:buFont typeface="Wingdings" pitchFamily="2" charset="2"/>
              <a:buChar char="ü"/>
            </a:pPr>
            <a:endParaRPr lang="es-VE" sz="2400" b="1" dirty="0">
              <a:latin typeface="Times New Roman" pitchFamily="18" charset="0"/>
              <a:cs typeface="Times New Roman" pitchFamily="18" charset="0"/>
            </a:endParaRPr>
          </a:p>
          <a:p>
            <a:pPr algn="just">
              <a:buFont typeface="Wingdings" pitchFamily="2" charset="2"/>
              <a:buChar char="ü"/>
            </a:pPr>
            <a:endParaRPr lang="es-VE" sz="2400" b="1" dirty="0">
              <a:latin typeface="Times New Roman" pitchFamily="18" charset="0"/>
              <a:cs typeface="Times New Roman" pitchFamily="18" charset="0"/>
            </a:endParaRPr>
          </a:p>
          <a:p>
            <a:pPr algn="just">
              <a:buFont typeface="Wingdings" pitchFamily="2" charset="2"/>
              <a:buChar char="ü"/>
            </a:pPr>
            <a:endParaRPr lang="es-VE" sz="2400" b="1" dirty="0">
              <a:latin typeface="Times New Roman" pitchFamily="18" charset="0"/>
              <a:cs typeface="Times New Roman" pitchFamily="18" charset="0"/>
            </a:endParaRPr>
          </a:p>
          <a:p>
            <a:pPr>
              <a:buFont typeface="Wingdings" pitchFamily="2" charset="2"/>
              <a:buChar char="ü"/>
            </a:pPr>
            <a:endParaRPr lang="es-VE" sz="1400" b="1" dirty="0">
              <a:latin typeface="Times New Roman" pitchFamily="18" charset="0"/>
              <a:cs typeface="Times New Roman" pitchFamily="18" charset="0"/>
            </a:endParaRPr>
          </a:p>
        </p:txBody>
      </p:sp>
      <p:pic>
        <p:nvPicPr>
          <p:cNvPr id="1026" name="Picture 2" descr="C:\Users\NORELIS\Downloads\historia-de-la-computadora-eniac-e1558287206494.jpg"/>
          <p:cNvPicPr>
            <a:picLocks noChangeAspect="1" noChangeArrowheads="1"/>
          </p:cNvPicPr>
          <p:nvPr/>
        </p:nvPicPr>
        <p:blipFill>
          <a:blip r:embed="rId2" cstate="print"/>
          <a:srcRect/>
          <a:stretch>
            <a:fillRect/>
          </a:stretch>
        </p:blipFill>
        <p:spPr bwMode="auto">
          <a:xfrm>
            <a:off x="6588224" y="1340768"/>
            <a:ext cx="2294242" cy="2088232"/>
          </a:xfrm>
          <a:prstGeom prst="rect">
            <a:avLst/>
          </a:prstGeom>
          <a:noFill/>
        </p:spPr>
      </p:pic>
      <p:pic>
        <p:nvPicPr>
          <p:cNvPr id="7" name="Picture 2" descr="C:\Users\NORELIS\Downloads\4e7f20289d4abf7e56a00281613b2952.jpg"/>
          <p:cNvPicPr>
            <a:picLocks noChangeAspect="1" noChangeArrowheads="1"/>
          </p:cNvPicPr>
          <p:nvPr/>
        </p:nvPicPr>
        <p:blipFill>
          <a:blip r:embed="rId3" cstate="print"/>
          <a:srcRect/>
          <a:stretch>
            <a:fillRect/>
          </a:stretch>
        </p:blipFill>
        <p:spPr bwMode="auto">
          <a:xfrm>
            <a:off x="179512" y="4149080"/>
            <a:ext cx="2520774" cy="2088232"/>
          </a:xfrm>
          <a:prstGeom prst="rect">
            <a:avLst/>
          </a:prstGeom>
          <a:noFill/>
        </p:spPr>
      </p:pic>
      <p:graphicFrame>
        <p:nvGraphicFramePr>
          <p:cNvPr id="12" name="11 Tabla"/>
          <p:cNvGraphicFramePr>
            <a:graphicFrameLocks noGrp="1"/>
          </p:cNvGraphicFramePr>
          <p:nvPr/>
        </p:nvGraphicFramePr>
        <p:xfrm>
          <a:off x="179512" y="908720"/>
          <a:ext cx="6096000" cy="2560320"/>
        </p:xfrm>
        <a:graphic>
          <a:graphicData uri="http://schemas.openxmlformats.org/drawingml/2006/table">
            <a:tbl>
              <a:tblPr firstRow="1" bandRow="1">
                <a:tableStyleId>{7DF18680-E054-41AD-8BC1-D1AEF772440D}</a:tableStyleId>
              </a:tblPr>
              <a:tblGrid>
                <a:gridCol w="6096000">
                  <a:extLst>
                    <a:ext uri="{9D8B030D-6E8A-4147-A177-3AD203B41FA5}">
                      <a16:colId xmlns:a16="http://schemas.microsoft.com/office/drawing/2014/main" val="20000"/>
                    </a:ext>
                  </a:extLst>
                </a:gridCol>
              </a:tblGrid>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VE" sz="2400" b="1" dirty="0">
                          <a:solidFill>
                            <a:schemeClr val="tx1"/>
                          </a:solidFill>
                          <a:latin typeface="Times New Roman" pitchFamily="18" charset="0"/>
                          <a:cs typeface="Times New Roman" pitchFamily="18" charset="0"/>
                        </a:rPr>
                        <a:t>Las primeras computadoras se desarrollaron en la segunda mitad del siglo XX (1940-1952)), las cuales funcionaban con válvulas, cilindros magnéticos e instrucciones internas, siendo estas muy lentas, grandes y generaban calor.</a:t>
                      </a:r>
                      <a:endParaRPr lang="es-VE" sz="2400" dirty="0">
                        <a:solidFill>
                          <a:schemeClr val="tx1"/>
                        </a:solidFill>
                        <a:latin typeface="Times New Roman" pitchFamily="18" charset="0"/>
                        <a:cs typeface="Times New Roman" pitchFamily="18" charset="0"/>
                      </a:endParaRPr>
                    </a:p>
                    <a:p>
                      <a:endParaRPr lang="es-VE" dirty="0"/>
                    </a:p>
                  </a:txBody>
                  <a:tcPr/>
                </a:tc>
                <a:extLst>
                  <a:ext uri="{0D108BD9-81ED-4DB2-BD59-A6C34878D82A}">
                    <a16:rowId xmlns:a16="http://schemas.microsoft.com/office/drawing/2014/main" val="10000"/>
                  </a:ext>
                </a:extLst>
              </a:tr>
            </a:tbl>
          </a:graphicData>
        </a:graphic>
      </p:graphicFrame>
      <p:graphicFrame>
        <p:nvGraphicFramePr>
          <p:cNvPr id="15" name="14 Tabla"/>
          <p:cNvGraphicFramePr>
            <a:graphicFrameLocks noGrp="1"/>
          </p:cNvGraphicFramePr>
          <p:nvPr/>
        </p:nvGraphicFramePr>
        <p:xfrm>
          <a:off x="2987824" y="4109040"/>
          <a:ext cx="6096000" cy="2560320"/>
        </p:xfrm>
        <a:graphic>
          <a:graphicData uri="http://schemas.openxmlformats.org/drawingml/2006/table">
            <a:tbl>
              <a:tblPr firstRow="1" bandRow="1">
                <a:tableStyleId>{7DF18680-E054-41AD-8BC1-D1AEF772440D}</a:tableStyleId>
              </a:tblPr>
              <a:tblGrid>
                <a:gridCol w="6096000">
                  <a:extLst>
                    <a:ext uri="{9D8B030D-6E8A-4147-A177-3AD203B41FA5}">
                      <a16:colId xmlns:a16="http://schemas.microsoft.com/office/drawing/2014/main" val="20000"/>
                    </a:ext>
                  </a:extLst>
                </a:gridCol>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VE" sz="2400" b="1" dirty="0">
                          <a:solidFill>
                            <a:schemeClr val="tx1"/>
                          </a:solidFill>
                          <a:latin typeface="Times New Roman" pitchFamily="18" charset="0"/>
                          <a:cs typeface="Times New Roman" pitchFamily="18" charset="0"/>
                        </a:rPr>
                        <a:t>2°da generación (1952-1964), tiene como protagonistas los transistores, los cuales solucionaron el problema del tamaño y el calentamiento de las computadoras, ya que es un semiconductor de electricidad capaz de imitar y reproducir un proceso lógico.</a:t>
                      </a:r>
                    </a:p>
                    <a:p>
                      <a:endParaRPr lang="es-VE" dirty="0"/>
                    </a:p>
                  </a:txBody>
                  <a:tcPr/>
                </a:tc>
                <a:extLst>
                  <a:ext uri="{0D108BD9-81ED-4DB2-BD59-A6C34878D82A}">
                    <a16:rowId xmlns:a16="http://schemas.microsoft.com/office/drawing/2014/main" val="10000"/>
                  </a:ext>
                </a:extLst>
              </a:tr>
            </a:tbl>
          </a:graphicData>
        </a:graphic>
      </p:graphicFrame>
      <p:sp>
        <p:nvSpPr>
          <p:cNvPr id="18" name="17 Flecha abajo"/>
          <p:cNvSpPr/>
          <p:nvPr/>
        </p:nvSpPr>
        <p:spPr>
          <a:xfrm>
            <a:off x="4644008" y="3573016"/>
            <a:ext cx="216024" cy="360040"/>
          </a:xfrm>
          <a:prstGeom prst="downArrow">
            <a:avLst/>
          </a:prstGeom>
          <a:solidFill>
            <a:schemeClr val="accent2">
              <a:lumMod val="5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p>
        </p:txBody>
      </p:sp>
    </p:spTree>
  </p:cSld>
  <p:clrMapOvr>
    <a:masterClrMapping/>
  </p:clrMapOvr>
  <p:transition>
    <p:zoom dir="in"/>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Título"/>
          <p:cNvSpPr txBox="1">
            <a:spLocks/>
          </p:cNvSpPr>
          <p:nvPr/>
        </p:nvSpPr>
        <p:spPr>
          <a:xfrm>
            <a:off x="611560" y="260648"/>
            <a:ext cx="7560840" cy="926976"/>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s-VE" sz="3200" b="1"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20" name="2 Marcador de contenido"/>
          <p:cNvSpPr txBox="1">
            <a:spLocks/>
          </p:cNvSpPr>
          <p:nvPr/>
        </p:nvSpPr>
        <p:spPr>
          <a:xfrm>
            <a:off x="395536" y="332656"/>
            <a:ext cx="8229600" cy="676672"/>
          </a:xfrm>
          <a:prstGeom prst="rect">
            <a:avLst/>
          </a:prstGeom>
        </p:spPr>
        <p:txBody>
          <a:bodyPr vert="horz">
            <a:normAutofit/>
          </a:bodyPr>
          <a:lstStyle/>
          <a:p>
            <a:pPr lvl="0" algn="ctr">
              <a:spcBef>
                <a:spcPct val="0"/>
              </a:spcBef>
              <a:defRPr/>
            </a:pPr>
            <a:endParaRPr lang="es-VE" sz="2800" b="1" dirty="0">
              <a:latin typeface="Times New Roman" pitchFamily="18" charset="0"/>
              <a:cs typeface="Times New Roman" pitchFamily="18" charset="0"/>
            </a:endParaRPr>
          </a:p>
        </p:txBody>
      </p:sp>
      <p:sp>
        <p:nvSpPr>
          <p:cNvPr id="6" name="5 CuadroTexto"/>
          <p:cNvSpPr txBox="1"/>
          <p:nvPr/>
        </p:nvSpPr>
        <p:spPr>
          <a:xfrm>
            <a:off x="179512" y="-891480"/>
            <a:ext cx="7632848" cy="1938992"/>
          </a:xfrm>
          <a:prstGeom prst="rect">
            <a:avLst/>
          </a:prstGeom>
          <a:noFill/>
        </p:spPr>
        <p:txBody>
          <a:bodyPr wrap="square" rtlCol="0">
            <a:spAutoFit/>
          </a:bodyPr>
          <a:lstStyle/>
          <a:p>
            <a:pPr algn="just">
              <a:buFont typeface="Wingdings" pitchFamily="2" charset="2"/>
              <a:buChar char="ü"/>
            </a:pPr>
            <a:endParaRPr lang="es-VE" sz="2400" b="1" dirty="0">
              <a:latin typeface="Times New Roman" pitchFamily="18" charset="0"/>
              <a:cs typeface="Times New Roman" pitchFamily="18" charset="0"/>
            </a:endParaRPr>
          </a:p>
          <a:p>
            <a:pPr algn="just">
              <a:buFont typeface="Wingdings" pitchFamily="2" charset="2"/>
              <a:buChar char="ü"/>
            </a:pPr>
            <a:endParaRPr lang="es-VE" sz="2400" b="1" dirty="0">
              <a:latin typeface="Times New Roman" pitchFamily="18" charset="0"/>
              <a:cs typeface="Times New Roman" pitchFamily="18" charset="0"/>
            </a:endParaRPr>
          </a:p>
          <a:p>
            <a:pPr algn="just">
              <a:buFont typeface="Wingdings" pitchFamily="2" charset="2"/>
              <a:buChar char="ü"/>
            </a:pPr>
            <a:endParaRPr lang="es-VE" sz="2400" dirty="0"/>
          </a:p>
          <a:p>
            <a:pPr algn="just">
              <a:buFont typeface="Wingdings" pitchFamily="2" charset="2"/>
              <a:buChar char="ü"/>
            </a:pPr>
            <a:endParaRPr lang="es-VE" sz="2400" b="1" dirty="0">
              <a:latin typeface="Times New Roman" pitchFamily="18" charset="0"/>
              <a:cs typeface="Times New Roman" pitchFamily="18" charset="0"/>
            </a:endParaRPr>
          </a:p>
          <a:p>
            <a:pPr algn="just">
              <a:buFont typeface="Wingdings" pitchFamily="2" charset="2"/>
              <a:buChar char="ü"/>
            </a:pPr>
            <a:endParaRPr lang="es-VE" sz="2400" b="1" dirty="0">
              <a:latin typeface="Times New Roman" pitchFamily="18" charset="0"/>
              <a:cs typeface="Times New Roman" pitchFamily="18" charset="0"/>
            </a:endParaRPr>
          </a:p>
        </p:txBody>
      </p:sp>
      <p:pic>
        <p:nvPicPr>
          <p:cNvPr id="2052" name="Picture 4" descr="C:\Users\NORELIS\Downloads\descarga (1).jpg"/>
          <p:cNvPicPr>
            <a:picLocks noChangeAspect="1" noChangeArrowheads="1"/>
          </p:cNvPicPr>
          <p:nvPr/>
        </p:nvPicPr>
        <p:blipFill>
          <a:blip r:embed="rId2" cstate="print"/>
          <a:srcRect/>
          <a:stretch>
            <a:fillRect/>
          </a:stretch>
        </p:blipFill>
        <p:spPr bwMode="auto">
          <a:xfrm>
            <a:off x="827584" y="5517232"/>
            <a:ext cx="2016224" cy="1186067"/>
          </a:xfrm>
          <a:prstGeom prst="rect">
            <a:avLst/>
          </a:prstGeom>
          <a:noFill/>
        </p:spPr>
      </p:pic>
      <p:graphicFrame>
        <p:nvGraphicFramePr>
          <p:cNvPr id="14" name="13 Tabla"/>
          <p:cNvGraphicFramePr>
            <a:graphicFrameLocks noGrp="1"/>
          </p:cNvGraphicFramePr>
          <p:nvPr/>
        </p:nvGraphicFramePr>
        <p:xfrm>
          <a:off x="1907704" y="188640"/>
          <a:ext cx="6696744" cy="1589896"/>
        </p:xfrm>
        <a:graphic>
          <a:graphicData uri="http://schemas.openxmlformats.org/drawingml/2006/table">
            <a:tbl>
              <a:tblPr firstRow="1" bandRow="1">
                <a:tableStyleId>{7DF18680-E054-41AD-8BC1-D1AEF772440D}</a:tableStyleId>
              </a:tblPr>
              <a:tblGrid>
                <a:gridCol w="6696744">
                  <a:extLst>
                    <a:ext uri="{9D8B030D-6E8A-4147-A177-3AD203B41FA5}">
                      <a16:colId xmlns:a16="http://schemas.microsoft.com/office/drawing/2014/main" val="20000"/>
                    </a:ext>
                  </a:extLst>
                </a:gridCol>
              </a:tblGrid>
              <a:tr h="1589896">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VE" sz="2400" b="1" dirty="0">
                          <a:solidFill>
                            <a:schemeClr val="tx1"/>
                          </a:solidFill>
                          <a:latin typeface="Times New Roman" pitchFamily="18" charset="0"/>
                          <a:cs typeface="Times New Roman" pitchFamily="18" charset="0"/>
                        </a:rPr>
                        <a:t> 3°era generación en la evolución de la informática (1964-1971) se centra en la tecnología de microcircuitos integrados, a partir de los cuales surgen los teleprocesos. </a:t>
                      </a:r>
                    </a:p>
                  </a:txBody>
                  <a:tcPr/>
                </a:tc>
                <a:extLst>
                  <a:ext uri="{0D108BD9-81ED-4DB2-BD59-A6C34878D82A}">
                    <a16:rowId xmlns:a16="http://schemas.microsoft.com/office/drawing/2014/main" val="10000"/>
                  </a:ext>
                </a:extLst>
              </a:tr>
            </a:tbl>
          </a:graphicData>
        </a:graphic>
      </p:graphicFrame>
      <p:graphicFrame>
        <p:nvGraphicFramePr>
          <p:cNvPr id="15" name="14 Tabla"/>
          <p:cNvGraphicFramePr>
            <a:graphicFrameLocks noGrp="1"/>
          </p:cNvGraphicFramePr>
          <p:nvPr>
            <p:extLst>
              <p:ext uri="{D42A27DB-BD31-4B8C-83A1-F6EECF244321}">
                <p14:modId xmlns:p14="http://schemas.microsoft.com/office/powerpoint/2010/main" val="3747378006"/>
              </p:ext>
            </p:extLst>
          </p:nvPr>
        </p:nvGraphicFramePr>
        <p:xfrm>
          <a:off x="323528" y="2780928"/>
          <a:ext cx="3528392" cy="2651760"/>
        </p:xfrm>
        <a:graphic>
          <a:graphicData uri="http://schemas.openxmlformats.org/drawingml/2006/table">
            <a:tbl>
              <a:tblPr firstRow="1" bandRow="1">
                <a:tableStyleId>{7DF18680-E054-41AD-8BC1-D1AEF772440D}</a:tableStyleId>
              </a:tblPr>
              <a:tblGrid>
                <a:gridCol w="3528392">
                  <a:extLst>
                    <a:ext uri="{9D8B030D-6E8A-4147-A177-3AD203B41FA5}">
                      <a16:colId xmlns:a16="http://schemas.microsoft.com/office/drawing/2014/main" val="20000"/>
                    </a:ext>
                  </a:extLst>
                </a:gridCol>
              </a:tblGrid>
              <a:tr h="2435736">
                <a:tc>
                  <a:txBody>
                    <a:bodyPr/>
                    <a:lstStyle/>
                    <a:p>
                      <a:pPr algn="just"/>
                      <a:r>
                        <a:rPr lang="es-VE" sz="2400" b="1" dirty="0">
                          <a:solidFill>
                            <a:schemeClr val="tx1"/>
                          </a:solidFill>
                          <a:latin typeface="Times New Roman" pitchFamily="18" charset="0"/>
                          <a:cs typeface="Times New Roman" pitchFamily="18" charset="0"/>
                        </a:rPr>
                        <a:t>4°ta(1971-1981) aparecen los microprocesadores y las computadoras personales, las redes, los procesos compartidos e interactivos y también se diversifica su uso</a:t>
                      </a:r>
                      <a:endParaRPr lang="es-VE" sz="2400" dirty="0">
                        <a:solidFill>
                          <a:schemeClr val="tx1"/>
                        </a:solidFill>
                        <a:latin typeface="Times New Roman" pitchFamily="18" charset="0"/>
                        <a:cs typeface="Times New Roman" pitchFamily="18" charset="0"/>
                      </a:endParaRPr>
                    </a:p>
                  </a:txBody>
                  <a:tcPr/>
                </a:tc>
                <a:extLst>
                  <a:ext uri="{0D108BD9-81ED-4DB2-BD59-A6C34878D82A}">
                    <a16:rowId xmlns:a16="http://schemas.microsoft.com/office/drawing/2014/main" val="10000"/>
                  </a:ext>
                </a:extLst>
              </a:tr>
            </a:tbl>
          </a:graphicData>
        </a:graphic>
      </p:graphicFrame>
      <p:pic>
        <p:nvPicPr>
          <p:cNvPr id="17" name="Picture 3" descr="C:\Users\NORELIS\Downloads\descarga.jpg"/>
          <p:cNvPicPr>
            <a:picLocks noChangeAspect="1" noChangeArrowheads="1"/>
          </p:cNvPicPr>
          <p:nvPr/>
        </p:nvPicPr>
        <p:blipFill>
          <a:blip r:embed="rId3" cstate="print"/>
          <a:srcRect/>
          <a:stretch>
            <a:fillRect/>
          </a:stretch>
        </p:blipFill>
        <p:spPr bwMode="auto">
          <a:xfrm>
            <a:off x="179512" y="332656"/>
            <a:ext cx="1691680" cy="1800200"/>
          </a:xfrm>
          <a:prstGeom prst="rect">
            <a:avLst/>
          </a:prstGeom>
          <a:noFill/>
        </p:spPr>
      </p:pic>
      <p:graphicFrame>
        <p:nvGraphicFramePr>
          <p:cNvPr id="18" name="17 Tabla"/>
          <p:cNvGraphicFramePr>
            <a:graphicFrameLocks noGrp="1"/>
          </p:cNvGraphicFramePr>
          <p:nvPr/>
        </p:nvGraphicFramePr>
        <p:xfrm>
          <a:off x="4499992" y="1988840"/>
          <a:ext cx="4464496" cy="4579952"/>
        </p:xfrm>
        <a:graphic>
          <a:graphicData uri="http://schemas.openxmlformats.org/drawingml/2006/table">
            <a:tbl>
              <a:tblPr firstRow="1" bandRow="1">
                <a:tableStyleId>{7DF18680-E054-41AD-8BC1-D1AEF772440D}</a:tableStyleId>
              </a:tblPr>
              <a:tblGrid>
                <a:gridCol w="4464496">
                  <a:extLst>
                    <a:ext uri="{9D8B030D-6E8A-4147-A177-3AD203B41FA5}">
                      <a16:colId xmlns:a16="http://schemas.microsoft.com/office/drawing/2014/main" val="20000"/>
                    </a:ext>
                  </a:extLst>
                </a:gridCol>
              </a:tblGrid>
              <a:tr h="4579952">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VE" sz="2400" b="1" dirty="0">
                          <a:solidFill>
                            <a:schemeClr val="tx1"/>
                          </a:solidFill>
                          <a:latin typeface="Times New Roman" pitchFamily="18" charset="0"/>
                          <a:cs typeface="Times New Roman" pitchFamily="18" charset="0"/>
                        </a:rPr>
                        <a:t>5°ta (1981-actualidad) Se comienza a utilizar la inteligencia artificial, actualmente la</a:t>
                      </a:r>
                      <a:r>
                        <a:rPr lang="es-VE" sz="2400" b="1" baseline="0" dirty="0">
                          <a:solidFill>
                            <a:schemeClr val="tx1"/>
                          </a:solidFill>
                          <a:latin typeface="Times New Roman" pitchFamily="18" charset="0"/>
                          <a:cs typeface="Times New Roman" pitchFamily="18" charset="0"/>
                        </a:rPr>
                        <a:t> informática</a:t>
                      </a:r>
                      <a:r>
                        <a:rPr lang="es-VE" sz="2400" b="1" dirty="0">
                          <a:solidFill>
                            <a:schemeClr val="tx1"/>
                          </a:solidFill>
                          <a:latin typeface="Times New Roman" pitchFamily="18" charset="0"/>
                          <a:cs typeface="Times New Roman" pitchFamily="18" charset="0"/>
                        </a:rPr>
                        <a:t>, está consiguiendo cambios realmente ostentosos en su evolución, con una mayor rapidez en el procesamiento, desarrollo de programas, desarrollo multimedia, avances en inteligencia artificial y en realidad virtual.</a:t>
                      </a:r>
                    </a:p>
                  </a:txBody>
                  <a:tcPr/>
                </a:tc>
                <a:extLst>
                  <a:ext uri="{0D108BD9-81ED-4DB2-BD59-A6C34878D82A}">
                    <a16:rowId xmlns:a16="http://schemas.microsoft.com/office/drawing/2014/main" val="10000"/>
                  </a:ext>
                </a:extLst>
              </a:tr>
            </a:tbl>
          </a:graphicData>
        </a:graphic>
      </p:graphicFrame>
      <p:sp>
        <p:nvSpPr>
          <p:cNvPr id="19" name="18 Flecha abajo"/>
          <p:cNvSpPr/>
          <p:nvPr/>
        </p:nvSpPr>
        <p:spPr>
          <a:xfrm>
            <a:off x="2267744" y="1988840"/>
            <a:ext cx="288032" cy="576064"/>
          </a:xfrm>
          <a:prstGeom prst="downArrow">
            <a:avLst/>
          </a:prstGeom>
          <a:solidFill>
            <a:schemeClr val="accent2">
              <a:lumMod val="5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p>
        </p:txBody>
      </p:sp>
      <p:sp>
        <p:nvSpPr>
          <p:cNvPr id="21" name="20 Flecha derecha"/>
          <p:cNvSpPr/>
          <p:nvPr/>
        </p:nvSpPr>
        <p:spPr>
          <a:xfrm>
            <a:off x="3923928" y="4221088"/>
            <a:ext cx="432048" cy="216024"/>
          </a:xfrm>
          <a:prstGeom prst="rightArrow">
            <a:avLst/>
          </a:prstGeom>
          <a:solidFill>
            <a:schemeClr val="accent2">
              <a:lumMod val="5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p>
        </p:txBody>
      </p:sp>
    </p:spTree>
  </p:cSld>
  <p:clrMapOvr>
    <a:masterClrMapping/>
  </p:clrMapOvr>
  <p:transition>
    <p:zoom dir="in"/>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1560" y="188640"/>
            <a:ext cx="6768752" cy="504056"/>
          </a:xfrm>
        </p:spPr>
        <p:txBody>
          <a:bodyPr>
            <a:normAutofit fontScale="90000"/>
          </a:bodyPr>
          <a:lstStyle/>
          <a:p>
            <a:pPr algn="ctr"/>
            <a:r>
              <a:rPr lang="es-VE" sz="3200" dirty="0">
                <a:solidFill>
                  <a:schemeClr val="tx2">
                    <a:lumMod val="75000"/>
                  </a:schemeClr>
                </a:solidFill>
                <a:latin typeface="Times New Roman" pitchFamily="18" charset="0"/>
                <a:cs typeface="Times New Roman" pitchFamily="18" charset="0"/>
              </a:rPr>
              <a:t>Términos </a:t>
            </a:r>
            <a:r>
              <a:rPr lang="es-VE" sz="3100" dirty="0">
                <a:solidFill>
                  <a:schemeClr val="tx2">
                    <a:lumMod val="75000"/>
                  </a:schemeClr>
                </a:solidFill>
                <a:latin typeface="Times New Roman" pitchFamily="18" charset="0"/>
                <a:cs typeface="Times New Roman" pitchFamily="18" charset="0"/>
              </a:rPr>
              <a:t>informáticos</a:t>
            </a:r>
            <a:r>
              <a:rPr lang="es-VE" sz="3200" dirty="0">
                <a:solidFill>
                  <a:schemeClr val="tx2">
                    <a:lumMod val="75000"/>
                  </a:schemeClr>
                </a:solidFill>
                <a:latin typeface="Times New Roman" pitchFamily="18" charset="0"/>
                <a:cs typeface="Times New Roman" pitchFamily="18" charset="0"/>
              </a:rPr>
              <a:t> básicos</a:t>
            </a:r>
          </a:p>
        </p:txBody>
      </p:sp>
      <p:sp>
        <p:nvSpPr>
          <p:cNvPr id="3" name="2 Marcador de contenido"/>
          <p:cNvSpPr>
            <a:spLocks noGrp="1"/>
          </p:cNvSpPr>
          <p:nvPr>
            <p:ph idx="1"/>
          </p:nvPr>
        </p:nvSpPr>
        <p:spPr>
          <a:xfrm>
            <a:off x="0" y="836712"/>
            <a:ext cx="8172400" cy="1872208"/>
          </a:xfrm>
        </p:spPr>
        <p:txBody>
          <a:bodyPr>
            <a:normAutofit lnSpcReduction="10000"/>
          </a:bodyPr>
          <a:lstStyle/>
          <a:p>
            <a:pPr algn="just">
              <a:buNone/>
            </a:pPr>
            <a:r>
              <a:rPr lang="es-VE" sz="2400" b="1" dirty="0">
                <a:solidFill>
                  <a:schemeClr val="tx2">
                    <a:lumMod val="50000"/>
                  </a:schemeClr>
                </a:solidFill>
                <a:latin typeface="Times New Roman" pitchFamily="18" charset="0"/>
                <a:cs typeface="Times New Roman" pitchFamily="18" charset="0"/>
              </a:rPr>
              <a:t>	</a:t>
            </a:r>
            <a:r>
              <a:rPr lang="es-VE" sz="2400" b="1" dirty="0">
                <a:latin typeface="Times New Roman" pitchFamily="18" charset="0"/>
                <a:cs typeface="Times New Roman" pitchFamily="18" charset="0"/>
              </a:rPr>
              <a:t>Los periféricos: son un dispositivo electrónico físico que se conecta a una computadora, pero no forma parte del núcleo básico (CPU, memoria, placa madre, alimentación eléctrica) de la misma. Estos permiten introducir o sacar información de una computadora.</a:t>
            </a:r>
            <a:endParaRPr lang="es-VE" sz="2400" b="1" dirty="0">
              <a:solidFill>
                <a:schemeClr val="tx2">
                  <a:lumMod val="50000"/>
                </a:schemeClr>
              </a:solidFill>
              <a:latin typeface="Times New Roman" pitchFamily="18" charset="0"/>
              <a:cs typeface="Times New Roman" pitchFamily="18" charset="0"/>
            </a:endParaRPr>
          </a:p>
        </p:txBody>
      </p:sp>
      <p:graphicFrame>
        <p:nvGraphicFramePr>
          <p:cNvPr id="5" name="4 Tabla"/>
          <p:cNvGraphicFramePr>
            <a:graphicFrameLocks noGrp="1"/>
          </p:cNvGraphicFramePr>
          <p:nvPr/>
        </p:nvGraphicFramePr>
        <p:xfrm>
          <a:off x="323528" y="3861048"/>
          <a:ext cx="7776864" cy="2743200"/>
        </p:xfrm>
        <a:graphic>
          <a:graphicData uri="http://schemas.openxmlformats.org/drawingml/2006/table">
            <a:tbl>
              <a:tblPr firstRow="1" bandRow="1">
                <a:tableStyleId>{0E3FDE45-AF77-4B5C-9715-49D594BDF05E}</a:tableStyleId>
              </a:tblPr>
              <a:tblGrid>
                <a:gridCol w="3888432">
                  <a:extLst>
                    <a:ext uri="{9D8B030D-6E8A-4147-A177-3AD203B41FA5}">
                      <a16:colId xmlns:a16="http://schemas.microsoft.com/office/drawing/2014/main" val="20000"/>
                    </a:ext>
                  </a:extLst>
                </a:gridCol>
                <a:gridCol w="3888432">
                  <a:extLst>
                    <a:ext uri="{9D8B030D-6E8A-4147-A177-3AD203B41FA5}">
                      <a16:colId xmlns:a16="http://schemas.microsoft.com/office/drawing/2014/main" val="20001"/>
                    </a:ext>
                  </a:extLst>
                </a:gridCol>
              </a:tblGrid>
              <a:tr h="384043">
                <a:tc>
                  <a:txBody>
                    <a:bodyPr/>
                    <a:lstStyle/>
                    <a:p>
                      <a:pPr algn="ctr"/>
                      <a:r>
                        <a:rPr lang="es-VE" sz="2400" b="1" dirty="0">
                          <a:latin typeface="Times New Roman" pitchFamily="18" charset="0"/>
                          <a:cs typeface="Times New Roman" pitchFamily="18" charset="0"/>
                        </a:rPr>
                        <a:t>De entrada</a:t>
                      </a:r>
                    </a:p>
                  </a:txBody>
                  <a:tcPr/>
                </a:tc>
                <a:tc>
                  <a:txBody>
                    <a:bodyPr/>
                    <a:lstStyle/>
                    <a:p>
                      <a:pPr algn="ctr"/>
                      <a:r>
                        <a:rPr lang="es-VE" sz="2400" dirty="0">
                          <a:latin typeface="Times New Roman" pitchFamily="18" charset="0"/>
                          <a:cs typeface="Times New Roman" pitchFamily="18" charset="0"/>
                        </a:rPr>
                        <a:t>De salida</a:t>
                      </a:r>
                    </a:p>
                  </a:txBody>
                  <a:tcPr/>
                </a:tc>
                <a:extLst>
                  <a:ext uri="{0D108BD9-81ED-4DB2-BD59-A6C34878D82A}">
                    <a16:rowId xmlns:a16="http://schemas.microsoft.com/office/drawing/2014/main" val="10000"/>
                  </a:ext>
                </a:extLst>
              </a:tr>
              <a:tr h="1920213">
                <a:tc>
                  <a:txBody>
                    <a:bodyPr/>
                    <a:lstStyle/>
                    <a:p>
                      <a:pPr algn="just">
                        <a:buFont typeface="Wingdings" pitchFamily="2" charset="2"/>
                        <a:buChar char="Ø"/>
                      </a:pPr>
                      <a:r>
                        <a:rPr lang="es-VE" sz="2400" b="1" dirty="0">
                          <a:latin typeface="Times New Roman" pitchFamily="18" charset="0"/>
                          <a:cs typeface="Times New Roman" pitchFamily="18" charset="0"/>
                        </a:rPr>
                        <a:t>Teclados</a:t>
                      </a:r>
                    </a:p>
                    <a:p>
                      <a:pPr algn="just">
                        <a:buFont typeface="Wingdings" pitchFamily="2" charset="2"/>
                        <a:buChar char="Ø"/>
                      </a:pPr>
                      <a:r>
                        <a:rPr lang="es-VE" sz="2400" b="1" dirty="0">
                          <a:latin typeface="Times New Roman" pitchFamily="18" charset="0"/>
                          <a:cs typeface="Times New Roman" pitchFamily="18" charset="0"/>
                        </a:rPr>
                        <a:t>Mouse (ratón)</a:t>
                      </a:r>
                    </a:p>
                    <a:p>
                      <a:pPr algn="just">
                        <a:buFont typeface="Wingdings" pitchFamily="2" charset="2"/>
                        <a:buChar char="Ø"/>
                      </a:pPr>
                      <a:r>
                        <a:rPr lang="es-VE" sz="2400" b="1" dirty="0">
                          <a:latin typeface="Times New Roman" pitchFamily="18" charset="0"/>
                          <a:cs typeface="Times New Roman" pitchFamily="18" charset="0"/>
                        </a:rPr>
                        <a:t>webcam</a:t>
                      </a:r>
                    </a:p>
                    <a:p>
                      <a:pPr algn="just">
                        <a:buFont typeface="Wingdings" pitchFamily="2" charset="2"/>
                        <a:buChar char="Ø"/>
                      </a:pPr>
                      <a:r>
                        <a:rPr lang="es-VE" sz="2400" b="1" dirty="0">
                          <a:latin typeface="Times New Roman" pitchFamily="18" charset="0"/>
                          <a:cs typeface="Times New Roman" pitchFamily="18" charset="0"/>
                        </a:rPr>
                        <a:t>escáner</a:t>
                      </a:r>
                    </a:p>
                    <a:p>
                      <a:pPr algn="just">
                        <a:buFont typeface="Wingdings" pitchFamily="2" charset="2"/>
                        <a:buChar char="Ø"/>
                      </a:pPr>
                      <a:r>
                        <a:rPr lang="es-VE" sz="2400" b="1" dirty="0">
                          <a:latin typeface="Times New Roman" pitchFamily="18" charset="0"/>
                          <a:cs typeface="Times New Roman" pitchFamily="18" charset="0"/>
                        </a:rPr>
                        <a:t>Micrófono</a:t>
                      </a:r>
                    </a:p>
                    <a:p>
                      <a:pPr algn="just">
                        <a:buFont typeface="Wingdings" pitchFamily="2" charset="2"/>
                        <a:buChar char="Ø"/>
                      </a:pPr>
                      <a:r>
                        <a:rPr lang="es-VE" sz="2400" b="1" dirty="0">
                          <a:latin typeface="Times New Roman" pitchFamily="18" charset="0"/>
                          <a:cs typeface="Times New Roman" pitchFamily="18" charset="0"/>
                        </a:rPr>
                        <a:t>Cámaras</a:t>
                      </a:r>
                    </a:p>
                  </a:txBody>
                  <a:tcPr>
                    <a:noFill/>
                  </a:tcPr>
                </a:tc>
                <a:tc>
                  <a:txBody>
                    <a:bodyPr/>
                    <a:lstStyle/>
                    <a:p>
                      <a:pPr algn="just">
                        <a:buFont typeface="Wingdings" pitchFamily="2" charset="2"/>
                        <a:buChar char="Ø"/>
                      </a:pPr>
                      <a:r>
                        <a:rPr lang="es-VE" sz="2400" b="1" baseline="0" dirty="0">
                          <a:latin typeface="Times New Roman" pitchFamily="18" charset="0"/>
                          <a:cs typeface="Times New Roman" pitchFamily="18" charset="0"/>
                        </a:rPr>
                        <a:t> Monitor</a:t>
                      </a:r>
                    </a:p>
                    <a:p>
                      <a:pPr algn="just">
                        <a:buFont typeface="Wingdings" pitchFamily="2" charset="2"/>
                        <a:buChar char="Ø"/>
                      </a:pPr>
                      <a:r>
                        <a:rPr lang="es-VE" sz="2400" b="1" baseline="0" dirty="0">
                          <a:latin typeface="Times New Roman" pitchFamily="18" charset="0"/>
                          <a:cs typeface="Times New Roman" pitchFamily="18" charset="0"/>
                        </a:rPr>
                        <a:t>impresora</a:t>
                      </a:r>
                    </a:p>
                    <a:p>
                      <a:pPr algn="just">
                        <a:buFont typeface="Wingdings" pitchFamily="2" charset="2"/>
                        <a:buChar char="Ø"/>
                      </a:pPr>
                      <a:r>
                        <a:rPr lang="es-VE" sz="2400" b="1" baseline="0" dirty="0">
                          <a:latin typeface="Times New Roman" pitchFamily="18" charset="0"/>
                          <a:cs typeface="Times New Roman" pitchFamily="18" charset="0"/>
                        </a:rPr>
                        <a:t>pantalla</a:t>
                      </a:r>
                    </a:p>
                    <a:p>
                      <a:pPr algn="just">
                        <a:buFont typeface="Wingdings" pitchFamily="2" charset="2"/>
                        <a:buChar char="Ø"/>
                      </a:pPr>
                      <a:r>
                        <a:rPr lang="es-VE" sz="2400" b="1" baseline="0" dirty="0">
                          <a:latin typeface="Times New Roman" pitchFamily="18" charset="0"/>
                          <a:cs typeface="Times New Roman" pitchFamily="18" charset="0"/>
                        </a:rPr>
                        <a:t>altavoz</a:t>
                      </a:r>
                    </a:p>
                    <a:p>
                      <a:pPr algn="just">
                        <a:buFont typeface="Wingdings" pitchFamily="2" charset="2"/>
                        <a:buChar char="Ø"/>
                      </a:pPr>
                      <a:r>
                        <a:rPr lang="es-VE" sz="2400" b="1" baseline="0" dirty="0">
                          <a:latin typeface="Times New Roman" pitchFamily="18" charset="0"/>
                          <a:cs typeface="Times New Roman" pitchFamily="18" charset="0"/>
                        </a:rPr>
                        <a:t> tarjeta grafica </a:t>
                      </a:r>
                    </a:p>
                    <a:p>
                      <a:pPr algn="just">
                        <a:buFont typeface="Wingdings" pitchFamily="2" charset="2"/>
                        <a:buChar char="Ø"/>
                      </a:pPr>
                      <a:r>
                        <a:rPr lang="es-VE" sz="2400" b="1" baseline="0" dirty="0">
                          <a:latin typeface="Times New Roman" pitchFamily="18" charset="0"/>
                          <a:cs typeface="Times New Roman" pitchFamily="18" charset="0"/>
                        </a:rPr>
                        <a:t>tarjeta de sonido</a:t>
                      </a:r>
                    </a:p>
                  </a:txBody>
                  <a:tcPr>
                    <a:noFill/>
                  </a:tcPr>
                </a:tc>
                <a:extLst>
                  <a:ext uri="{0D108BD9-81ED-4DB2-BD59-A6C34878D82A}">
                    <a16:rowId xmlns:a16="http://schemas.microsoft.com/office/drawing/2014/main" val="10001"/>
                  </a:ext>
                </a:extLst>
              </a:tr>
            </a:tbl>
          </a:graphicData>
        </a:graphic>
      </p:graphicFrame>
      <p:sp>
        <p:nvSpPr>
          <p:cNvPr id="6" name="1 Título"/>
          <p:cNvSpPr txBox="1">
            <a:spLocks/>
          </p:cNvSpPr>
          <p:nvPr/>
        </p:nvSpPr>
        <p:spPr>
          <a:xfrm>
            <a:off x="395536" y="3140968"/>
            <a:ext cx="7560840" cy="494928"/>
          </a:xfrm>
          <a:prstGeom prst="rect">
            <a:avLst/>
          </a:prstGeom>
        </p:spPr>
        <p:txBody>
          <a:bodyPr vert="horz" lIns="45720" tIns="0" rIns="45720" bIns="0" anchor="b" anchorCtr="0">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VE" sz="2800" b="1" cap="all" dirty="0">
                <a:ln w="500">
                  <a:solidFill>
                    <a:schemeClr val="tx2">
                      <a:shade val="20000"/>
                      <a:satMod val="120000"/>
                    </a:schemeClr>
                  </a:solidFill>
                </a:ln>
                <a:solidFill>
                  <a:schemeClr val="tx2">
                    <a:lumMod val="75000"/>
                  </a:schemeClr>
                </a:solidFill>
                <a:latin typeface="Times New Roman" pitchFamily="18" charset="0"/>
                <a:ea typeface="+mj-ea"/>
                <a:cs typeface="Times New Roman" pitchFamily="18" charset="0"/>
              </a:rPr>
              <a:t>Clasificación de</a:t>
            </a:r>
          </a:p>
          <a:p>
            <a:pPr marL="0" marR="0" lvl="0" indent="0" algn="ctr" defTabSz="914400" rtl="0" eaLnBrk="1" fontAlgn="auto" latinLnBrk="0" hangingPunct="1">
              <a:lnSpc>
                <a:spcPct val="100000"/>
              </a:lnSpc>
              <a:spcBef>
                <a:spcPct val="0"/>
              </a:spcBef>
              <a:spcAft>
                <a:spcPts val="0"/>
              </a:spcAft>
              <a:buClrTx/>
              <a:buSzTx/>
              <a:buFontTx/>
              <a:buNone/>
              <a:tabLst/>
              <a:defRPr/>
            </a:pPr>
            <a:r>
              <a:rPr lang="es-VE" sz="2800" b="1" cap="all" dirty="0">
                <a:ln w="500">
                  <a:solidFill>
                    <a:schemeClr val="tx2">
                      <a:shade val="20000"/>
                      <a:satMod val="120000"/>
                    </a:schemeClr>
                  </a:solidFill>
                </a:ln>
                <a:solidFill>
                  <a:schemeClr val="tx2">
                    <a:lumMod val="75000"/>
                  </a:schemeClr>
                </a:solidFill>
                <a:latin typeface="Times New Roman" pitchFamily="18" charset="0"/>
                <a:ea typeface="+mj-ea"/>
                <a:cs typeface="Times New Roman" pitchFamily="18" charset="0"/>
              </a:rPr>
              <a:t> los periféricos</a:t>
            </a:r>
            <a:endParaRPr kumimoji="0" lang="es-VE" sz="2800" b="1" i="0" u="none" strike="noStrike" kern="1200" cap="all" spc="0" normalizeH="0" baseline="0" noProof="0" dirty="0">
              <a:ln w="500">
                <a:solidFill>
                  <a:schemeClr val="tx2">
                    <a:shade val="20000"/>
                    <a:satMod val="120000"/>
                  </a:schemeClr>
                </a:solidFill>
              </a:ln>
              <a:solidFill>
                <a:schemeClr val="tx2">
                  <a:lumMod val="75000"/>
                </a:schemeClr>
              </a:solidFill>
              <a:effectLst/>
              <a:uLnTx/>
              <a:uFillTx/>
              <a:latin typeface="Times New Roman" pitchFamily="18" charset="0"/>
              <a:ea typeface="+mj-ea"/>
              <a:cs typeface="Times New Roman" pitchFamily="18" charset="0"/>
            </a:endParaRPr>
          </a:p>
        </p:txBody>
      </p:sp>
    </p:spTree>
  </p:cSld>
  <p:clrMapOvr>
    <a:masterClrMapping/>
  </p:clrMapOvr>
  <p:transition>
    <p:zoom dir="in"/>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0" y="260648"/>
            <a:ext cx="7632848" cy="6370975"/>
          </a:xfrm>
          <a:prstGeom prst="rect">
            <a:avLst/>
          </a:prstGeom>
          <a:noFill/>
        </p:spPr>
        <p:txBody>
          <a:bodyPr wrap="square" rtlCol="0">
            <a:spAutoFit/>
          </a:bodyPr>
          <a:lstStyle/>
          <a:p>
            <a:pPr lvl="1" algn="just" fontAlgn="base">
              <a:buFont typeface="Wingdings" pitchFamily="2" charset="2"/>
              <a:buChar char="v"/>
            </a:pPr>
            <a:r>
              <a:rPr lang="es-VE" sz="2400" b="1" dirty="0">
                <a:latin typeface="Times New Roman" pitchFamily="18" charset="0"/>
                <a:cs typeface="Times New Roman" pitchFamily="18" charset="0"/>
              </a:rPr>
              <a:t>La CPU o Unidad Central de Proceso: es una pieza de hardware que permite que tu </a:t>
            </a:r>
          </a:p>
          <a:p>
            <a:pPr lvl="1" algn="just" fontAlgn="base"/>
            <a:r>
              <a:rPr lang="es-VE" sz="2400" b="1" dirty="0">
                <a:latin typeface="Times New Roman" pitchFamily="18" charset="0"/>
                <a:cs typeface="Times New Roman" pitchFamily="18" charset="0"/>
              </a:rPr>
              <a:t>computadora 	interactúe con todas las aplicaciones y programas 	instalados. </a:t>
            </a:r>
          </a:p>
          <a:p>
            <a:pPr lvl="1" algn="just" fontAlgn="base"/>
            <a:endParaRPr lang="es-VE" sz="2400" b="1" dirty="0">
              <a:latin typeface="Times New Roman" pitchFamily="18" charset="0"/>
              <a:cs typeface="Times New Roman" pitchFamily="18" charset="0"/>
            </a:endParaRPr>
          </a:p>
          <a:p>
            <a:pPr marL="457200" indent="-457200" algn="just" fontAlgn="base">
              <a:buFont typeface="Wingdings" pitchFamily="2" charset="2"/>
              <a:buChar char="v"/>
            </a:pPr>
            <a:r>
              <a:rPr lang="es-VE" sz="2400" b="1" dirty="0">
                <a:latin typeface="Times New Roman" pitchFamily="18" charset="0"/>
                <a:cs typeface="Times New Roman" pitchFamily="18" charset="0"/>
              </a:rPr>
              <a:t>Memoria RAM: Es donde se almacena temporalmente los datos que necesita para trabajar, cuanta más memoria RAM tenga el ordenador, su funcionamiento será más fluido y efectivo</a:t>
            </a:r>
            <a:r>
              <a:rPr lang="es-VE" sz="2400" dirty="0"/>
              <a:t>.</a:t>
            </a:r>
          </a:p>
          <a:p>
            <a:pPr marL="457200" indent="-457200" algn="just" fontAlgn="base"/>
            <a:endParaRPr lang="es-VE" sz="2400" dirty="0"/>
          </a:p>
          <a:p>
            <a:pPr marL="457200" indent="-457200" algn="just" fontAlgn="base">
              <a:buFont typeface="Wingdings" pitchFamily="2" charset="2"/>
              <a:buChar char="v"/>
            </a:pPr>
            <a:r>
              <a:rPr lang="es-VE" sz="2400" b="1" dirty="0">
                <a:latin typeface="Times New Roman" pitchFamily="18" charset="0"/>
                <a:cs typeface="Times New Roman" pitchFamily="18" charset="0"/>
              </a:rPr>
              <a:t>Disco duro: Es donde se almacena la información en nuestros equipos informáticos. La capacidad de almacenamiento se mide normalmente en gigas (</a:t>
            </a:r>
            <a:r>
              <a:rPr lang="es-VE" sz="2400" b="1" dirty="0" err="1">
                <a:latin typeface="Times New Roman" pitchFamily="18" charset="0"/>
                <a:cs typeface="Times New Roman" pitchFamily="18" charset="0"/>
              </a:rPr>
              <a:t>Gb</a:t>
            </a:r>
            <a:r>
              <a:rPr lang="es-VE" sz="2400" b="1" dirty="0">
                <a:latin typeface="Times New Roman" pitchFamily="18" charset="0"/>
                <a:cs typeface="Times New Roman" pitchFamily="18" charset="0"/>
              </a:rPr>
              <a:t>), y cuanto mayor sea más información te cabrá (textos, fotos, vídeos, informes…).</a:t>
            </a:r>
          </a:p>
          <a:p>
            <a:pPr marL="457200" indent="-457200" algn="just" fontAlgn="base"/>
            <a:endParaRPr lang="es-VE" sz="2400" b="1" dirty="0">
              <a:latin typeface="Times New Roman" pitchFamily="18" charset="0"/>
              <a:cs typeface="Times New Roman" pitchFamily="18" charset="0"/>
            </a:endParaRPr>
          </a:p>
          <a:p>
            <a:endParaRPr lang="es-VE" sz="2400" dirty="0">
              <a:latin typeface="Times New Roman" pitchFamily="18" charset="0"/>
              <a:cs typeface="Times New Roman" pitchFamily="18" charset="0"/>
            </a:endParaRPr>
          </a:p>
        </p:txBody>
      </p:sp>
      <p:pic>
        <p:nvPicPr>
          <p:cNvPr id="2050" name="Picture 2" descr="C:\Users\NORELIS\Downloads\descarga (3).jpg"/>
          <p:cNvPicPr>
            <a:picLocks noChangeAspect="1" noChangeArrowheads="1"/>
          </p:cNvPicPr>
          <p:nvPr/>
        </p:nvPicPr>
        <p:blipFill>
          <a:blip r:embed="rId2" cstate="print"/>
          <a:srcRect/>
          <a:stretch>
            <a:fillRect/>
          </a:stretch>
        </p:blipFill>
        <p:spPr bwMode="auto">
          <a:xfrm>
            <a:off x="7548781" y="0"/>
            <a:ext cx="1595219" cy="1772816"/>
          </a:xfrm>
          <a:prstGeom prst="rect">
            <a:avLst/>
          </a:prstGeom>
          <a:noFill/>
        </p:spPr>
      </p:pic>
      <p:pic>
        <p:nvPicPr>
          <p:cNvPr id="2051" name="Picture 3" descr="C:\Users\NORELIS\Downloads\descarga (4).jpg"/>
          <p:cNvPicPr>
            <a:picLocks noChangeAspect="1" noChangeArrowheads="1"/>
          </p:cNvPicPr>
          <p:nvPr/>
        </p:nvPicPr>
        <p:blipFill>
          <a:blip r:embed="rId3" cstate="print"/>
          <a:srcRect/>
          <a:stretch>
            <a:fillRect/>
          </a:stretch>
        </p:blipFill>
        <p:spPr bwMode="auto">
          <a:xfrm>
            <a:off x="7556682" y="2348880"/>
            <a:ext cx="1587318" cy="1296144"/>
          </a:xfrm>
          <a:prstGeom prst="rect">
            <a:avLst/>
          </a:prstGeom>
          <a:noFill/>
        </p:spPr>
      </p:pic>
      <p:pic>
        <p:nvPicPr>
          <p:cNvPr id="2052" name="Picture 4" descr="C:\Users\NORELIS\Downloads\descarga (5).jpg"/>
          <p:cNvPicPr>
            <a:picLocks noChangeAspect="1" noChangeArrowheads="1"/>
          </p:cNvPicPr>
          <p:nvPr/>
        </p:nvPicPr>
        <p:blipFill>
          <a:blip r:embed="rId4" cstate="print"/>
          <a:srcRect/>
          <a:stretch>
            <a:fillRect/>
          </a:stretch>
        </p:blipFill>
        <p:spPr bwMode="auto">
          <a:xfrm>
            <a:off x="4644008" y="5516294"/>
            <a:ext cx="2016224" cy="1341706"/>
          </a:xfrm>
          <a:prstGeom prst="rect">
            <a:avLst/>
          </a:prstGeom>
          <a:noFill/>
        </p:spPr>
      </p:pic>
    </p:spTree>
  </p:cSld>
  <p:clrMapOvr>
    <a:masterClrMapping/>
  </p:clrMapOvr>
  <p:transition>
    <p:zoom dir="in"/>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a:extLst>
              <a:ext uri="{FF2B5EF4-FFF2-40B4-BE49-F238E27FC236}">
                <a16:creationId xmlns:a16="http://schemas.microsoft.com/office/drawing/2014/main" id="{35EB1869-D554-9397-3646-AFBFB5C16842}"/>
              </a:ext>
            </a:extLst>
          </p:cNvPr>
          <p:cNvGraphicFramePr>
            <a:graphicFrameLocks noGrp="1"/>
          </p:cNvGraphicFramePr>
          <p:nvPr>
            <p:ph idx="1"/>
            <p:extLst>
              <p:ext uri="{D42A27DB-BD31-4B8C-83A1-F6EECF244321}">
                <p14:modId xmlns:p14="http://schemas.microsoft.com/office/powerpoint/2010/main" val="1797804370"/>
              </p:ext>
            </p:extLst>
          </p:nvPr>
        </p:nvGraphicFramePr>
        <p:xfrm>
          <a:off x="611560" y="404664"/>
          <a:ext cx="7056784" cy="6192839"/>
        </p:xfrm>
        <a:graphic>
          <a:graphicData uri="http://schemas.openxmlformats.org/drawingml/2006/table">
            <a:tbl>
              <a:tblPr firstRow="1" firstCol="1" bandRow="1">
                <a:tableStyleId>{5C22544A-7EE6-4342-B048-85BDC9FD1C3A}</a:tableStyleId>
              </a:tblPr>
              <a:tblGrid>
                <a:gridCol w="1668242">
                  <a:extLst>
                    <a:ext uri="{9D8B030D-6E8A-4147-A177-3AD203B41FA5}">
                      <a16:colId xmlns:a16="http://schemas.microsoft.com/office/drawing/2014/main" val="868604086"/>
                    </a:ext>
                  </a:extLst>
                </a:gridCol>
                <a:gridCol w="1866950">
                  <a:extLst>
                    <a:ext uri="{9D8B030D-6E8A-4147-A177-3AD203B41FA5}">
                      <a16:colId xmlns:a16="http://schemas.microsoft.com/office/drawing/2014/main" val="3063085234"/>
                    </a:ext>
                  </a:extLst>
                </a:gridCol>
                <a:gridCol w="1866950">
                  <a:extLst>
                    <a:ext uri="{9D8B030D-6E8A-4147-A177-3AD203B41FA5}">
                      <a16:colId xmlns:a16="http://schemas.microsoft.com/office/drawing/2014/main" val="4117264890"/>
                    </a:ext>
                  </a:extLst>
                </a:gridCol>
                <a:gridCol w="1654642">
                  <a:extLst>
                    <a:ext uri="{9D8B030D-6E8A-4147-A177-3AD203B41FA5}">
                      <a16:colId xmlns:a16="http://schemas.microsoft.com/office/drawing/2014/main" val="2260891743"/>
                    </a:ext>
                  </a:extLst>
                </a:gridCol>
              </a:tblGrid>
              <a:tr h="504056">
                <a:tc rowSpan="2">
                  <a:txBody>
                    <a:bodyPr/>
                    <a:lstStyle/>
                    <a:p>
                      <a:pPr algn="just">
                        <a:lnSpc>
                          <a:spcPct val="115000"/>
                        </a:lnSpc>
                        <a:spcAft>
                          <a:spcPts val="1000"/>
                        </a:spcAft>
                      </a:pPr>
                      <a:r>
                        <a:rPr lang="es-VE" sz="1200" dirty="0">
                          <a:effectLst/>
                        </a:rPr>
                        <a:t> </a:t>
                      </a:r>
                    </a:p>
                    <a:p>
                      <a:pPr algn="ctr">
                        <a:lnSpc>
                          <a:spcPct val="115000"/>
                        </a:lnSpc>
                        <a:spcAft>
                          <a:spcPts val="1000"/>
                        </a:spcAft>
                      </a:pPr>
                      <a:r>
                        <a:rPr lang="es-VE" sz="1200" dirty="0">
                          <a:effectLst/>
                        </a:rPr>
                        <a:t>Términos</a:t>
                      </a:r>
                    </a:p>
                    <a:p>
                      <a:pPr algn="ctr">
                        <a:lnSpc>
                          <a:spcPct val="115000"/>
                        </a:lnSpc>
                        <a:spcAft>
                          <a:spcPts val="1000"/>
                        </a:spcAft>
                      </a:pPr>
                      <a:r>
                        <a:rPr lang="es-VE" sz="1200" dirty="0">
                          <a:effectLst/>
                        </a:rPr>
                        <a:t>Básicos</a:t>
                      </a:r>
                      <a:endParaRPr lang="es-V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304" marR="57304" marT="0" marB="0">
                    <a:solidFill>
                      <a:schemeClr val="accent5">
                        <a:lumMod val="75000"/>
                      </a:schemeClr>
                    </a:solidFill>
                  </a:tcPr>
                </a:tc>
                <a:tc gridSpan="2">
                  <a:txBody>
                    <a:bodyPr/>
                    <a:lstStyle/>
                    <a:p>
                      <a:pPr algn="ctr">
                        <a:lnSpc>
                          <a:spcPct val="115000"/>
                        </a:lnSpc>
                        <a:spcAft>
                          <a:spcPts val="1000"/>
                        </a:spcAft>
                      </a:pPr>
                      <a:r>
                        <a:rPr lang="es-VE" sz="1200" dirty="0">
                          <a:effectLst/>
                        </a:rPr>
                        <a:t>Componentes</a:t>
                      </a:r>
                      <a:endParaRPr lang="es-V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304" marR="57304" marT="0" marB="0">
                    <a:solidFill>
                      <a:schemeClr val="accent5">
                        <a:lumMod val="75000"/>
                      </a:schemeClr>
                    </a:solidFill>
                  </a:tcPr>
                </a:tc>
                <a:tc hMerge="1">
                  <a:txBody>
                    <a:bodyPr/>
                    <a:lstStyle/>
                    <a:p>
                      <a:endParaRPr lang="es-VE"/>
                    </a:p>
                  </a:txBody>
                  <a:tcPr/>
                </a:tc>
                <a:tc rowSpan="2">
                  <a:txBody>
                    <a:bodyPr/>
                    <a:lstStyle/>
                    <a:p>
                      <a:pPr>
                        <a:lnSpc>
                          <a:spcPct val="115000"/>
                        </a:lnSpc>
                        <a:spcAft>
                          <a:spcPts val="1000"/>
                        </a:spcAft>
                      </a:pPr>
                      <a:r>
                        <a:rPr lang="es-VE" sz="1200" dirty="0">
                          <a:effectLst/>
                        </a:rPr>
                        <a:t> </a:t>
                      </a:r>
                    </a:p>
                    <a:p>
                      <a:pPr algn="ctr">
                        <a:lnSpc>
                          <a:spcPct val="115000"/>
                        </a:lnSpc>
                        <a:spcAft>
                          <a:spcPts val="1000"/>
                        </a:spcAft>
                      </a:pPr>
                      <a:r>
                        <a:rPr lang="es-VE" sz="1200" dirty="0">
                          <a:effectLst/>
                        </a:rPr>
                        <a:t>Generación en que surgió.</a:t>
                      </a:r>
                      <a:endParaRPr lang="es-V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304" marR="57304" marT="0" marB="0">
                    <a:solidFill>
                      <a:schemeClr val="accent5">
                        <a:lumMod val="75000"/>
                      </a:schemeClr>
                    </a:solidFill>
                  </a:tcPr>
                </a:tc>
                <a:extLst>
                  <a:ext uri="{0D108BD9-81ED-4DB2-BD59-A6C34878D82A}">
                    <a16:rowId xmlns:a16="http://schemas.microsoft.com/office/drawing/2014/main" val="4212127938"/>
                  </a:ext>
                </a:extLst>
              </a:tr>
              <a:tr h="720459">
                <a:tc vMerge="1">
                  <a:txBody>
                    <a:bodyPr/>
                    <a:lstStyle/>
                    <a:p>
                      <a:endParaRPr lang="es-VE"/>
                    </a:p>
                  </a:txBody>
                  <a:tcPr/>
                </a:tc>
                <a:tc>
                  <a:txBody>
                    <a:bodyPr/>
                    <a:lstStyle/>
                    <a:p>
                      <a:pPr algn="ctr">
                        <a:lnSpc>
                          <a:spcPct val="115000"/>
                        </a:lnSpc>
                        <a:spcAft>
                          <a:spcPts val="1000"/>
                        </a:spcAft>
                      </a:pPr>
                      <a:r>
                        <a:rPr lang="es-VE" sz="1200" dirty="0">
                          <a:effectLst/>
                        </a:rPr>
                        <a:t> </a:t>
                      </a:r>
                    </a:p>
                    <a:p>
                      <a:pPr algn="ctr">
                        <a:lnSpc>
                          <a:spcPct val="115000"/>
                        </a:lnSpc>
                        <a:spcAft>
                          <a:spcPts val="1000"/>
                        </a:spcAft>
                      </a:pPr>
                      <a:r>
                        <a:rPr lang="es-VE" sz="1200" dirty="0">
                          <a:effectLst/>
                        </a:rPr>
                        <a:t>Hardware</a:t>
                      </a:r>
                      <a:endParaRPr lang="es-V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304" marR="57304" marT="0" marB="0">
                    <a:solidFill>
                      <a:schemeClr val="accent5">
                        <a:lumMod val="75000"/>
                      </a:schemeClr>
                    </a:solidFill>
                  </a:tcPr>
                </a:tc>
                <a:tc>
                  <a:txBody>
                    <a:bodyPr/>
                    <a:lstStyle/>
                    <a:p>
                      <a:pPr algn="ctr">
                        <a:lnSpc>
                          <a:spcPct val="115000"/>
                        </a:lnSpc>
                        <a:spcAft>
                          <a:spcPts val="1000"/>
                        </a:spcAft>
                      </a:pPr>
                      <a:r>
                        <a:rPr lang="es-VE" sz="1200" dirty="0">
                          <a:effectLst/>
                        </a:rPr>
                        <a:t> </a:t>
                      </a:r>
                    </a:p>
                    <a:p>
                      <a:pPr algn="ctr">
                        <a:lnSpc>
                          <a:spcPct val="115000"/>
                        </a:lnSpc>
                        <a:spcAft>
                          <a:spcPts val="1000"/>
                        </a:spcAft>
                      </a:pPr>
                      <a:r>
                        <a:rPr lang="es-VE" sz="1200" dirty="0">
                          <a:effectLst/>
                        </a:rPr>
                        <a:t>Software</a:t>
                      </a:r>
                      <a:endParaRPr lang="es-V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304" marR="57304" marT="0" marB="0">
                    <a:solidFill>
                      <a:schemeClr val="accent5">
                        <a:lumMod val="75000"/>
                      </a:schemeClr>
                    </a:solidFill>
                  </a:tcPr>
                </a:tc>
                <a:tc vMerge="1">
                  <a:txBody>
                    <a:bodyPr/>
                    <a:lstStyle/>
                    <a:p>
                      <a:endParaRPr lang="es-VE"/>
                    </a:p>
                  </a:txBody>
                  <a:tcPr/>
                </a:tc>
                <a:extLst>
                  <a:ext uri="{0D108BD9-81ED-4DB2-BD59-A6C34878D82A}">
                    <a16:rowId xmlns:a16="http://schemas.microsoft.com/office/drawing/2014/main" val="2165141799"/>
                  </a:ext>
                </a:extLst>
              </a:tr>
              <a:tr h="196101">
                <a:tc rowSpan="3">
                  <a:txBody>
                    <a:bodyPr/>
                    <a:lstStyle/>
                    <a:p>
                      <a:pPr algn="just">
                        <a:lnSpc>
                          <a:spcPct val="115000"/>
                        </a:lnSpc>
                        <a:spcAft>
                          <a:spcPts val="1000"/>
                        </a:spcAft>
                      </a:pPr>
                      <a:r>
                        <a:rPr lang="es-VE" sz="1200" dirty="0">
                          <a:effectLst/>
                        </a:rPr>
                        <a:t>Periféricos de entrada.</a:t>
                      </a:r>
                      <a:endParaRPr lang="es-V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304" marR="57304" marT="0" marB="0">
                    <a:solidFill>
                      <a:srgbClr val="00B050"/>
                    </a:solidFill>
                  </a:tcPr>
                </a:tc>
                <a:tc>
                  <a:txBody>
                    <a:bodyPr/>
                    <a:lstStyle/>
                    <a:p>
                      <a:pPr algn="just">
                        <a:lnSpc>
                          <a:spcPct val="115000"/>
                        </a:lnSpc>
                        <a:spcAft>
                          <a:spcPts val="1000"/>
                        </a:spcAft>
                      </a:pPr>
                      <a:r>
                        <a:rPr lang="es-VE" sz="1200">
                          <a:effectLst/>
                        </a:rPr>
                        <a:t>Teclado,</a:t>
                      </a:r>
                      <a:endParaRPr lang="es-VE" sz="1200">
                        <a:effectLst/>
                        <a:latin typeface="Calibri" panose="020F0502020204030204" pitchFamily="34" charset="0"/>
                        <a:ea typeface="Calibri" panose="020F0502020204030204" pitchFamily="34" charset="0"/>
                        <a:cs typeface="Times New Roman" panose="02020603050405020304" pitchFamily="18" charset="0"/>
                      </a:endParaRPr>
                    </a:p>
                  </a:txBody>
                  <a:tcPr marL="57304" marR="57304" marT="0" marB="0"/>
                </a:tc>
                <a:tc>
                  <a:txBody>
                    <a:bodyPr/>
                    <a:lstStyle/>
                    <a:p>
                      <a:pPr algn="just">
                        <a:lnSpc>
                          <a:spcPct val="115000"/>
                        </a:lnSpc>
                        <a:spcAft>
                          <a:spcPts val="1000"/>
                        </a:spcAft>
                      </a:pPr>
                      <a:r>
                        <a:rPr lang="es-VE" sz="1200">
                          <a:effectLst/>
                        </a:rPr>
                        <a:t> </a:t>
                      </a:r>
                      <a:endParaRPr lang="es-VE" sz="1200">
                        <a:effectLst/>
                        <a:latin typeface="Calibri" panose="020F0502020204030204" pitchFamily="34" charset="0"/>
                        <a:ea typeface="Calibri" panose="020F0502020204030204" pitchFamily="34" charset="0"/>
                        <a:cs typeface="Times New Roman" panose="02020603050405020304" pitchFamily="18" charset="0"/>
                      </a:endParaRPr>
                    </a:p>
                  </a:txBody>
                  <a:tcPr marL="57304" marR="57304" marT="0" marB="0"/>
                </a:tc>
                <a:tc>
                  <a:txBody>
                    <a:bodyPr/>
                    <a:lstStyle/>
                    <a:p>
                      <a:pPr algn="just">
                        <a:lnSpc>
                          <a:spcPct val="115000"/>
                        </a:lnSpc>
                        <a:spcAft>
                          <a:spcPts val="1000"/>
                        </a:spcAft>
                      </a:pPr>
                      <a:r>
                        <a:rPr lang="es-VE" sz="1200">
                          <a:effectLst/>
                        </a:rPr>
                        <a:t>2da generación</a:t>
                      </a:r>
                      <a:endParaRPr lang="es-VE" sz="1200">
                        <a:effectLst/>
                        <a:latin typeface="Calibri" panose="020F0502020204030204" pitchFamily="34" charset="0"/>
                        <a:ea typeface="Calibri" panose="020F0502020204030204" pitchFamily="34" charset="0"/>
                        <a:cs typeface="Times New Roman" panose="02020603050405020304" pitchFamily="18" charset="0"/>
                      </a:endParaRPr>
                    </a:p>
                  </a:txBody>
                  <a:tcPr marL="57304" marR="57304" marT="0" marB="0"/>
                </a:tc>
                <a:extLst>
                  <a:ext uri="{0D108BD9-81ED-4DB2-BD59-A6C34878D82A}">
                    <a16:rowId xmlns:a16="http://schemas.microsoft.com/office/drawing/2014/main" val="3175731773"/>
                  </a:ext>
                </a:extLst>
              </a:tr>
              <a:tr h="196101">
                <a:tc vMerge="1">
                  <a:txBody>
                    <a:bodyPr/>
                    <a:lstStyle/>
                    <a:p>
                      <a:endParaRPr lang="es-VE"/>
                    </a:p>
                  </a:txBody>
                  <a:tcPr/>
                </a:tc>
                <a:tc>
                  <a:txBody>
                    <a:bodyPr/>
                    <a:lstStyle/>
                    <a:p>
                      <a:pPr algn="just">
                        <a:lnSpc>
                          <a:spcPct val="115000"/>
                        </a:lnSpc>
                        <a:spcAft>
                          <a:spcPts val="1000"/>
                        </a:spcAft>
                      </a:pPr>
                      <a:r>
                        <a:rPr lang="es-VE" sz="1200">
                          <a:effectLst/>
                        </a:rPr>
                        <a:t> scanner, </a:t>
                      </a:r>
                      <a:endParaRPr lang="es-VE" sz="1200">
                        <a:effectLst/>
                        <a:latin typeface="Calibri" panose="020F0502020204030204" pitchFamily="34" charset="0"/>
                        <a:ea typeface="Calibri" panose="020F0502020204030204" pitchFamily="34" charset="0"/>
                        <a:cs typeface="Times New Roman" panose="02020603050405020304" pitchFamily="18" charset="0"/>
                      </a:endParaRPr>
                    </a:p>
                  </a:txBody>
                  <a:tcPr marL="57304" marR="57304" marT="0" marB="0"/>
                </a:tc>
                <a:tc>
                  <a:txBody>
                    <a:bodyPr/>
                    <a:lstStyle/>
                    <a:p>
                      <a:pPr algn="just">
                        <a:lnSpc>
                          <a:spcPct val="115000"/>
                        </a:lnSpc>
                        <a:spcAft>
                          <a:spcPts val="1000"/>
                        </a:spcAft>
                      </a:pPr>
                      <a:r>
                        <a:rPr lang="es-VE" sz="1200">
                          <a:effectLst/>
                        </a:rPr>
                        <a:t> </a:t>
                      </a:r>
                      <a:endParaRPr lang="es-VE" sz="1200">
                        <a:effectLst/>
                        <a:latin typeface="Calibri" panose="020F0502020204030204" pitchFamily="34" charset="0"/>
                        <a:ea typeface="Calibri" panose="020F0502020204030204" pitchFamily="34" charset="0"/>
                        <a:cs typeface="Times New Roman" panose="02020603050405020304" pitchFamily="18" charset="0"/>
                      </a:endParaRPr>
                    </a:p>
                  </a:txBody>
                  <a:tcPr marL="57304" marR="57304" marT="0" marB="0"/>
                </a:tc>
                <a:tc rowSpan="2">
                  <a:txBody>
                    <a:bodyPr/>
                    <a:lstStyle/>
                    <a:p>
                      <a:pPr algn="just">
                        <a:lnSpc>
                          <a:spcPct val="115000"/>
                        </a:lnSpc>
                        <a:spcAft>
                          <a:spcPts val="1000"/>
                        </a:spcAft>
                      </a:pPr>
                      <a:r>
                        <a:rPr lang="es-VE" sz="1200">
                          <a:effectLst/>
                        </a:rPr>
                        <a:t> </a:t>
                      </a:r>
                    </a:p>
                    <a:p>
                      <a:pPr algn="just">
                        <a:lnSpc>
                          <a:spcPct val="115000"/>
                        </a:lnSpc>
                        <a:spcAft>
                          <a:spcPts val="1000"/>
                        </a:spcAft>
                      </a:pPr>
                      <a:r>
                        <a:rPr lang="es-VE" sz="1200">
                          <a:effectLst/>
                        </a:rPr>
                        <a:t>5ta generación</a:t>
                      </a:r>
                      <a:endParaRPr lang="es-VE" sz="1200">
                        <a:effectLst/>
                        <a:latin typeface="Calibri" panose="020F0502020204030204" pitchFamily="34" charset="0"/>
                        <a:ea typeface="Calibri" panose="020F0502020204030204" pitchFamily="34" charset="0"/>
                        <a:cs typeface="Times New Roman" panose="02020603050405020304" pitchFamily="18" charset="0"/>
                      </a:endParaRPr>
                    </a:p>
                  </a:txBody>
                  <a:tcPr marL="57304" marR="57304" marT="0" marB="0"/>
                </a:tc>
                <a:extLst>
                  <a:ext uri="{0D108BD9-81ED-4DB2-BD59-A6C34878D82A}">
                    <a16:rowId xmlns:a16="http://schemas.microsoft.com/office/drawing/2014/main" val="676018378"/>
                  </a:ext>
                </a:extLst>
              </a:tr>
              <a:tr h="359985">
                <a:tc vMerge="1">
                  <a:txBody>
                    <a:bodyPr/>
                    <a:lstStyle/>
                    <a:p>
                      <a:endParaRPr lang="es-VE"/>
                    </a:p>
                  </a:txBody>
                  <a:tcPr/>
                </a:tc>
                <a:tc>
                  <a:txBody>
                    <a:bodyPr/>
                    <a:lstStyle/>
                    <a:p>
                      <a:pPr algn="just">
                        <a:lnSpc>
                          <a:spcPct val="115000"/>
                        </a:lnSpc>
                        <a:spcAft>
                          <a:spcPts val="1000"/>
                        </a:spcAft>
                      </a:pPr>
                      <a:r>
                        <a:rPr lang="es-VE" sz="1200">
                          <a:effectLst/>
                        </a:rPr>
                        <a:t>Micrófono.</a:t>
                      </a:r>
                      <a:endParaRPr lang="es-VE" sz="1200">
                        <a:effectLst/>
                        <a:latin typeface="Calibri" panose="020F0502020204030204" pitchFamily="34" charset="0"/>
                        <a:ea typeface="Calibri" panose="020F0502020204030204" pitchFamily="34" charset="0"/>
                        <a:cs typeface="Times New Roman" panose="02020603050405020304" pitchFamily="18" charset="0"/>
                      </a:endParaRPr>
                    </a:p>
                  </a:txBody>
                  <a:tcPr marL="57304" marR="57304" marT="0" marB="0"/>
                </a:tc>
                <a:tc>
                  <a:txBody>
                    <a:bodyPr/>
                    <a:lstStyle/>
                    <a:p>
                      <a:pPr algn="just">
                        <a:lnSpc>
                          <a:spcPct val="115000"/>
                        </a:lnSpc>
                        <a:spcAft>
                          <a:spcPts val="1000"/>
                        </a:spcAft>
                      </a:pPr>
                      <a:r>
                        <a:rPr lang="es-VE" sz="1200" dirty="0">
                          <a:effectLst/>
                        </a:rPr>
                        <a:t> </a:t>
                      </a:r>
                      <a:endParaRPr lang="es-V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304" marR="57304" marT="0" marB="0"/>
                </a:tc>
                <a:tc vMerge="1">
                  <a:txBody>
                    <a:bodyPr/>
                    <a:lstStyle/>
                    <a:p>
                      <a:endParaRPr lang="es-VE"/>
                    </a:p>
                  </a:txBody>
                  <a:tcPr/>
                </a:tc>
                <a:extLst>
                  <a:ext uri="{0D108BD9-81ED-4DB2-BD59-A6C34878D82A}">
                    <a16:rowId xmlns:a16="http://schemas.microsoft.com/office/drawing/2014/main" val="2361783668"/>
                  </a:ext>
                </a:extLst>
              </a:tr>
              <a:tr h="196101">
                <a:tc rowSpan="4">
                  <a:txBody>
                    <a:bodyPr/>
                    <a:lstStyle/>
                    <a:p>
                      <a:pPr algn="just">
                        <a:lnSpc>
                          <a:spcPct val="115000"/>
                        </a:lnSpc>
                        <a:spcAft>
                          <a:spcPts val="1000"/>
                        </a:spcAft>
                      </a:pPr>
                      <a:r>
                        <a:rPr lang="es-VE" sz="1200">
                          <a:effectLst/>
                        </a:rPr>
                        <a:t>Periféricos de salida.</a:t>
                      </a:r>
                      <a:endParaRPr lang="es-VE" sz="1200">
                        <a:effectLst/>
                        <a:latin typeface="Calibri" panose="020F0502020204030204" pitchFamily="34" charset="0"/>
                        <a:ea typeface="Calibri" panose="020F0502020204030204" pitchFamily="34" charset="0"/>
                        <a:cs typeface="Times New Roman" panose="02020603050405020304" pitchFamily="18" charset="0"/>
                      </a:endParaRPr>
                    </a:p>
                  </a:txBody>
                  <a:tcPr marL="57304" marR="57304" marT="0" marB="0">
                    <a:solidFill>
                      <a:srgbClr val="00B050"/>
                    </a:solidFill>
                  </a:tcPr>
                </a:tc>
                <a:tc>
                  <a:txBody>
                    <a:bodyPr/>
                    <a:lstStyle/>
                    <a:p>
                      <a:pPr algn="just">
                        <a:lnSpc>
                          <a:spcPct val="115000"/>
                        </a:lnSpc>
                        <a:spcAft>
                          <a:spcPts val="1000"/>
                        </a:spcAft>
                      </a:pPr>
                      <a:r>
                        <a:rPr lang="es-VE" sz="1200">
                          <a:effectLst/>
                        </a:rPr>
                        <a:t>Monitor, </a:t>
                      </a:r>
                      <a:endParaRPr lang="es-VE" sz="1200">
                        <a:effectLst/>
                        <a:latin typeface="Calibri" panose="020F0502020204030204" pitchFamily="34" charset="0"/>
                        <a:ea typeface="Calibri" panose="020F0502020204030204" pitchFamily="34" charset="0"/>
                        <a:cs typeface="Times New Roman" panose="02020603050405020304" pitchFamily="18" charset="0"/>
                      </a:endParaRPr>
                    </a:p>
                  </a:txBody>
                  <a:tcPr marL="57304" marR="57304" marT="0" marB="0"/>
                </a:tc>
                <a:tc>
                  <a:txBody>
                    <a:bodyPr/>
                    <a:lstStyle/>
                    <a:p>
                      <a:pPr algn="just">
                        <a:lnSpc>
                          <a:spcPct val="115000"/>
                        </a:lnSpc>
                        <a:spcAft>
                          <a:spcPts val="1000"/>
                        </a:spcAft>
                      </a:pPr>
                      <a:r>
                        <a:rPr lang="es-VE" sz="1200">
                          <a:effectLst/>
                        </a:rPr>
                        <a:t> </a:t>
                      </a:r>
                      <a:endParaRPr lang="es-VE" sz="1200">
                        <a:effectLst/>
                        <a:latin typeface="Calibri" panose="020F0502020204030204" pitchFamily="34" charset="0"/>
                        <a:ea typeface="Calibri" panose="020F0502020204030204" pitchFamily="34" charset="0"/>
                        <a:cs typeface="Times New Roman" panose="02020603050405020304" pitchFamily="18" charset="0"/>
                      </a:endParaRPr>
                    </a:p>
                  </a:txBody>
                  <a:tcPr marL="57304" marR="57304" marT="0" marB="0"/>
                </a:tc>
                <a:tc>
                  <a:txBody>
                    <a:bodyPr/>
                    <a:lstStyle/>
                    <a:p>
                      <a:pPr algn="just">
                        <a:lnSpc>
                          <a:spcPct val="115000"/>
                        </a:lnSpc>
                        <a:spcAft>
                          <a:spcPts val="1000"/>
                        </a:spcAft>
                      </a:pPr>
                      <a:r>
                        <a:rPr lang="es-VE" sz="1200" dirty="0">
                          <a:effectLst/>
                        </a:rPr>
                        <a:t>4ta generación.</a:t>
                      </a:r>
                      <a:endParaRPr lang="es-V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304" marR="57304" marT="0" marB="0"/>
                </a:tc>
                <a:extLst>
                  <a:ext uri="{0D108BD9-81ED-4DB2-BD59-A6C34878D82A}">
                    <a16:rowId xmlns:a16="http://schemas.microsoft.com/office/drawing/2014/main" val="1456904566"/>
                  </a:ext>
                </a:extLst>
              </a:tr>
              <a:tr h="196101">
                <a:tc vMerge="1">
                  <a:txBody>
                    <a:bodyPr/>
                    <a:lstStyle/>
                    <a:p>
                      <a:endParaRPr lang="es-VE"/>
                    </a:p>
                  </a:txBody>
                  <a:tcPr/>
                </a:tc>
                <a:tc>
                  <a:txBody>
                    <a:bodyPr/>
                    <a:lstStyle/>
                    <a:p>
                      <a:pPr algn="just">
                        <a:lnSpc>
                          <a:spcPct val="115000"/>
                        </a:lnSpc>
                        <a:spcAft>
                          <a:spcPts val="1000"/>
                        </a:spcAft>
                      </a:pPr>
                      <a:r>
                        <a:rPr lang="es-VE" sz="1200">
                          <a:effectLst/>
                        </a:rPr>
                        <a:t>impresora,</a:t>
                      </a:r>
                      <a:endParaRPr lang="es-VE" sz="1200">
                        <a:effectLst/>
                        <a:latin typeface="Calibri" panose="020F0502020204030204" pitchFamily="34" charset="0"/>
                        <a:ea typeface="Calibri" panose="020F0502020204030204" pitchFamily="34" charset="0"/>
                        <a:cs typeface="Times New Roman" panose="02020603050405020304" pitchFamily="18" charset="0"/>
                      </a:endParaRPr>
                    </a:p>
                  </a:txBody>
                  <a:tcPr marL="57304" marR="57304" marT="0" marB="0"/>
                </a:tc>
                <a:tc>
                  <a:txBody>
                    <a:bodyPr/>
                    <a:lstStyle/>
                    <a:p>
                      <a:pPr algn="just">
                        <a:lnSpc>
                          <a:spcPct val="115000"/>
                        </a:lnSpc>
                        <a:spcAft>
                          <a:spcPts val="1000"/>
                        </a:spcAft>
                      </a:pPr>
                      <a:r>
                        <a:rPr lang="es-VE" sz="1200">
                          <a:effectLst/>
                        </a:rPr>
                        <a:t> </a:t>
                      </a:r>
                      <a:endParaRPr lang="es-VE" sz="1200">
                        <a:effectLst/>
                        <a:latin typeface="Calibri" panose="020F0502020204030204" pitchFamily="34" charset="0"/>
                        <a:ea typeface="Calibri" panose="020F0502020204030204" pitchFamily="34" charset="0"/>
                        <a:cs typeface="Times New Roman" panose="02020603050405020304" pitchFamily="18" charset="0"/>
                      </a:endParaRPr>
                    </a:p>
                  </a:txBody>
                  <a:tcPr marL="57304" marR="57304" marT="0" marB="0"/>
                </a:tc>
                <a:tc>
                  <a:txBody>
                    <a:bodyPr/>
                    <a:lstStyle/>
                    <a:p>
                      <a:pPr algn="just">
                        <a:lnSpc>
                          <a:spcPct val="115000"/>
                        </a:lnSpc>
                        <a:spcAft>
                          <a:spcPts val="1000"/>
                        </a:spcAft>
                      </a:pPr>
                      <a:r>
                        <a:rPr lang="es-VE" sz="1200">
                          <a:effectLst/>
                        </a:rPr>
                        <a:t>2da generación.</a:t>
                      </a:r>
                      <a:endParaRPr lang="es-VE" sz="1200">
                        <a:effectLst/>
                        <a:latin typeface="Calibri" panose="020F0502020204030204" pitchFamily="34" charset="0"/>
                        <a:ea typeface="Calibri" panose="020F0502020204030204" pitchFamily="34" charset="0"/>
                        <a:cs typeface="Times New Roman" panose="02020603050405020304" pitchFamily="18" charset="0"/>
                      </a:endParaRPr>
                    </a:p>
                  </a:txBody>
                  <a:tcPr marL="57304" marR="57304" marT="0" marB="0"/>
                </a:tc>
                <a:extLst>
                  <a:ext uri="{0D108BD9-81ED-4DB2-BD59-A6C34878D82A}">
                    <a16:rowId xmlns:a16="http://schemas.microsoft.com/office/drawing/2014/main" val="39710524"/>
                  </a:ext>
                </a:extLst>
              </a:tr>
              <a:tr h="196101">
                <a:tc vMerge="1">
                  <a:txBody>
                    <a:bodyPr/>
                    <a:lstStyle/>
                    <a:p>
                      <a:endParaRPr lang="es-VE"/>
                    </a:p>
                  </a:txBody>
                  <a:tcPr/>
                </a:tc>
                <a:tc>
                  <a:txBody>
                    <a:bodyPr/>
                    <a:lstStyle/>
                    <a:p>
                      <a:pPr algn="just">
                        <a:lnSpc>
                          <a:spcPct val="115000"/>
                        </a:lnSpc>
                        <a:spcAft>
                          <a:spcPts val="1000"/>
                        </a:spcAft>
                      </a:pPr>
                      <a:r>
                        <a:rPr lang="es-VE" sz="1200">
                          <a:effectLst/>
                        </a:rPr>
                        <a:t>Auriculares, </a:t>
                      </a:r>
                      <a:endParaRPr lang="es-VE" sz="1200">
                        <a:effectLst/>
                        <a:latin typeface="Calibri" panose="020F0502020204030204" pitchFamily="34" charset="0"/>
                        <a:ea typeface="Calibri" panose="020F0502020204030204" pitchFamily="34" charset="0"/>
                        <a:cs typeface="Times New Roman" panose="02020603050405020304" pitchFamily="18" charset="0"/>
                      </a:endParaRPr>
                    </a:p>
                  </a:txBody>
                  <a:tcPr marL="57304" marR="57304" marT="0" marB="0"/>
                </a:tc>
                <a:tc>
                  <a:txBody>
                    <a:bodyPr/>
                    <a:lstStyle/>
                    <a:p>
                      <a:pPr algn="just">
                        <a:lnSpc>
                          <a:spcPct val="115000"/>
                        </a:lnSpc>
                        <a:spcAft>
                          <a:spcPts val="1000"/>
                        </a:spcAft>
                      </a:pPr>
                      <a:r>
                        <a:rPr lang="es-VE" sz="1200">
                          <a:effectLst/>
                        </a:rPr>
                        <a:t> </a:t>
                      </a:r>
                      <a:endParaRPr lang="es-VE" sz="1200">
                        <a:effectLst/>
                        <a:latin typeface="Calibri" panose="020F0502020204030204" pitchFamily="34" charset="0"/>
                        <a:ea typeface="Calibri" panose="020F0502020204030204" pitchFamily="34" charset="0"/>
                        <a:cs typeface="Times New Roman" panose="02020603050405020304" pitchFamily="18" charset="0"/>
                      </a:endParaRPr>
                    </a:p>
                  </a:txBody>
                  <a:tcPr marL="57304" marR="57304" marT="0" marB="0"/>
                </a:tc>
                <a:tc>
                  <a:txBody>
                    <a:bodyPr/>
                    <a:lstStyle/>
                    <a:p>
                      <a:pPr algn="just">
                        <a:lnSpc>
                          <a:spcPct val="115000"/>
                        </a:lnSpc>
                        <a:spcAft>
                          <a:spcPts val="1000"/>
                        </a:spcAft>
                      </a:pPr>
                      <a:r>
                        <a:rPr lang="es-VE" sz="1200">
                          <a:effectLst/>
                        </a:rPr>
                        <a:t> </a:t>
                      </a:r>
                      <a:endParaRPr lang="es-VE" sz="1200">
                        <a:effectLst/>
                        <a:latin typeface="Calibri" panose="020F0502020204030204" pitchFamily="34" charset="0"/>
                        <a:ea typeface="Calibri" panose="020F0502020204030204" pitchFamily="34" charset="0"/>
                        <a:cs typeface="Times New Roman" panose="02020603050405020304" pitchFamily="18" charset="0"/>
                      </a:endParaRPr>
                    </a:p>
                  </a:txBody>
                  <a:tcPr marL="57304" marR="57304" marT="0" marB="0"/>
                </a:tc>
                <a:extLst>
                  <a:ext uri="{0D108BD9-81ED-4DB2-BD59-A6C34878D82A}">
                    <a16:rowId xmlns:a16="http://schemas.microsoft.com/office/drawing/2014/main" val="1678767886"/>
                  </a:ext>
                </a:extLst>
              </a:tr>
              <a:tr h="196101">
                <a:tc vMerge="1">
                  <a:txBody>
                    <a:bodyPr/>
                    <a:lstStyle/>
                    <a:p>
                      <a:endParaRPr lang="es-VE"/>
                    </a:p>
                  </a:txBody>
                  <a:tcPr/>
                </a:tc>
                <a:tc>
                  <a:txBody>
                    <a:bodyPr/>
                    <a:lstStyle/>
                    <a:p>
                      <a:pPr algn="just">
                        <a:lnSpc>
                          <a:spcPct val="115000"/>
                        </a:lnSpc>
                        <a:spcAft>
                          <a:spcPts val="1000"/>
                        </a:spcAft>
                      </a:pPr>
                      <a:r>
                        <a:rPr lang="es-VE" sz="1200">
                          <a:effectLst/>
                        </a:rPr>
                        <a:t>Altavoz.</a:t>
                      </a:r>
                      <a:endParaRPr lang="es-VE" sz="1200">
                        <a:effectLst/>
                        <a:latin typeface="Calibri" panose="020F0502020204030204" pitchFamily="34" charset="0"/>
                        <a:ea typeface="Calibri" panose="020F0502020204030204" pitchFamily="34" charset="0"/>
                        <a:cs typeface="Times New Roman" panose="02020603050405020304" pitchFamily="18" charset="0"/>
                      </a:endParaRPr>
                    </a:p>
                  </a:txBody>
                  <a:tcPr marL="57304" marR="57304" marT="0" marB="0"/>
                </a:tc>
                <a:tc>
                  <a:txBody>
                    <a:bodyPr/>
                    <a:lstStyle/>
                    <a:p>
                      <a:pPr algn="just">
                        <a:lnSpc>
                          <a:spcPct val="115000"/>
                        </a:lnSpc>
                        <a:spcAft>
                          <a:spcPts val="1000"/>
                        </a:spcAft>
                      </a:pPr>
                      <a:r>
                        <a:rPr lang="es-VE" sz="1200">
                          <a:effectLst/>
                        </a:rPr>
                        <a:t> </a:t>
                      </a:r>
                      <a:endParaRPr lang="es-VE" sz="1200">
                        <a:effectLst/>
                        <a:latin typeface="Calibri" panose="020F0502020204030204" pitchFamily="34" charset="0"/>
                        <a:ea typeface="Calibri" panose="020F0502020204030204" pitchFamily="34" charset="0"/>
                        <a:cs typeface="Times New Roman" panose="02020603050405020304" pitchFamily="18" charset="0"/>
                      </a:endParaRPr>
                    </a:p>
                  </a:txBody>
                  <a:tcPr marL="57304" marR="57304" marT="0" marB="0"/>
                </a:tc>
                <a:tc>
                  <a:txBody>
                    <a:bodyPr/>
                    <a:lstStyle/>
                    <a:p>
                      <a:pPr algn="just">
                        <a:lnSpc>
                          <a:spcPct val="115000"/>
                        </a:lnSpc>
                        <a:spcAft>
                          <a:spcPts val="1000"/>
                        </a:spcAft>
                      </a:pPr>
                      <a:r>
                        <a:rPr lang="es-VE" sz="1200">
                          <a:effectLst/>
                        </a:rPr>
                        <a:t> </a:t>
                      </a:r>
                      <a:endParaRPr lang="es-VE" sz="1200">
                        <a:effectLst/>
                        <a:latin typeface="Calibri" panose="020F0502020204030204" pitchFamily="34" charset="0"/>
                        <a:ea typeface="Calibri" panose="020F0502020204030204" pitchFamily="34" charset="0"/>
                        <a:cs typeface="Times New Roman" panose="02020603050405020304" pitchFamily="18" charset="0"/>
                      </a:endParaRPr>
                    </a:p>
                  </a:txBody>
                  <a:tcPr marL="57304" marR="57304" marT="0" marB="0"/>
                </a:tc>
                <a:extLst>
                  <a:ext uri="{0D108BD9-81ED-4DB2-BD59-A6C34878D82A}">
                    <a16:rowId xmlns:a16="http://schemas.microsoft.com/office/drawing/2014/main" val="102741719"/>
                  </a:ext>
                </a:extLst>
              </a:tr>
              <a:tr h="615262">
                <a:tc>
                  <a:txBody>
                    <a:bodyPr/>
                    <a:lstStyle/>
                    <a:p>
                      <a:pPr algn="just">
                        <a:lnSpc>
                          <a:spcPct val="115000"/>
                        </a:lnSpc>
                        <a:spcAft>
                          <a:spcPts val="1000"/>
                        </a:spcAft>
                      </a:pPr>
                      <a:r>
                        <a:rPr lang="es-VE" sz="1200" dirty="0">
                          <a:effectLst/>
                        </a:rPr>
                        <a:t>Unidad central de procesamiento CPU </a:t>
                      </a:r>
                      <a:endParaRPr lang="es-V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304" marR="57304" marT="0" marB="0">
                    <a:solidFill>
                      <a:srgbClr val="00B050"/>
                    </a:solidFill>
                  </a:tcPr>
                </a:tc>
                <a:tc>
                  <a:txBody>
                    <a:bodyPr/>
                    <a:lstStyle/>
                    <a:p>
                      <a:pPr algn="just">
                        <a:lnSpc>
                          <a:spcPct val="115000"/>
                        </a:lnSpc>
                        <a:spcAft>
                          <a:spcPts val="1000"/>
                        </a:spcAft>
                      </a:pPr>
                      <a:r>
                        <a:rPr lang="es-VE" sz="1200">
                          <a:effectLst/>
                        </a:rPr>
                        <a:t>Placa madre, memoria RAM.</a:t>
                      </a:r>
                      <a:endParaRPr lang="es-VE" sz="1200">
                        <a:effectLst/>
                        <a:latin typeface="Calibri" panose="020F0502020204030204" pitchFamily="34" charset="0"/>
                        <a:ea typeface="Calibri" panose="020F0502020204030204" pitchFamily="34" charset="0"/>
                        <a:cs typeface="Times New Roman" panose="02020603050405020304" pitchFamily="18" charset="0"/>
                      </a:endParaRPr>
                    </a:p>
                  </a:txBody>
                  <a:tcPr marL="57304" marR="57304" marT="0" marB="0"/>
                </a:tc>
                <a:tc>
                  <a:txBody>
                    <a:bodyPr/>
                    <a:lstStyle/>
                    <a:p>
                      <a:pPr algn="just">
                        <a:lnSpc>
                          <a:spcPct val="115000"/>
                        </a:lnSpc>
                        <a:spcAft>
                          <a:spcPts val="1000"/>
                        </a:spcAft>
                      </a:pPr>
                      <a:r>
                        <a:rPr lang="es-VE" sz="1200">
                          <a:effectLst/>
                        </a:rPr>
                        <a:t> </a:t>
                      </a:r>
                      <a:endParaRPr lang="es-VE" sz="1200">
                        <a:effectLst/>
                        <a:latin typeface="Calibri" panose="020F0502020204030204" pitchFamily="34" charset="0"/>
                        <a:ea typeface="Calibri" panose="020F0502020204030204" pitchFamily="34" charset="0"/>
                        <a:cs typeface="Times New Roman" panose="02020603050405020304" pitchFamily="18" charset="0"/>
                      </a:endParaRPr>
                    </a:p>
                  </a:txBody>
                  <a:tcPr marL="57304" marR="57304" marT="0" marB="0"/>
                </a:tc>
                <a:tc>
                  <a:txBody>
                    <a:bodyPr/>
                    <a:lstStyle/>
                    <a:p>
                      <a:pPr algn="just">
                        <a:lnSpc>
                          <a:spcPct val="115000"/>
                        </a:lnSpc>
                        <a:spcAft>
                          <a:spcPts val="1000"/>
                        </a:spcAft>
                      </a:pPr>
                      <a:r>
                        <a:rPr lang="es-VE" sz="1200">
                          <a:effectLst/>
                        </a:rPr>
                        <a:t> </a:t>
                      </a:r>
                    </a:p>
                    <a:p>
                      <a:pPr algn="just">
                        <a:lnSpc>
                          <a:spcPct val="115000"/>
                        </a:lnSpc>
                        <a:spcAft>
                          <a:spcPts val="1000"/>
                        </a:spcAft>
                      </a:pPr>
                      <a:r>
                        <a:rPr lang="es-VE" sz="1200">
                          <a:effectLst/>
                        </a:rPr>
                        <a:t>2da generación</a:t>
                      </a:r>
                      <a:endParaRPr lang="es-VE" sz="1200">
                        <a:effectLst/>
                        <a:latin typeface="Calibri" panose="020F0502020204030204" pitchFamily="34" charset="0"/>
                        <a:ea typeface="Calibri" panose="020F0502020204030204" pitchFamily="34" charset="0"/>
                        <a:cs typeface="Times New Roman" panose="02020603050405020304" pitchFamily="18" charset="0"/>
                      </a:endParaRPr>
                    </a:p>
                  </a:txBody>
                  <a:tcPr marL="57304" marR="57304" marT="0" marB="0"/>
                </a:tc>
                <a:extLst>
                  <a:ext uri="{0D108BD9-81ED-4DB2-BD59-A6C34878D82A}">
                    <a16:rowId xmlns:a16="http://schemas.microsoft.com/office/drawing/2014/main" val="1786126553"/>
                  </a:ext>
                </a:extLst>
              </a:tr>
              <a:tr h="556086">
                <a:tc>
                  <a:txBody>
                    <a:bodyPr/>
                    <a:lstStyle/>
                    <a:p>
                      <a:pPr algn="just">
                        <a:lnSpc>
                          <a:spcPct val="115000"/>
                        </a:lnSpc>
                        <a:spcAft>
                          <a:spcPts val="1000"/>
                        </a:spcAft>
                      </a:pPr>
                      <a:r>
                        <a:rPr lang="es-VE" sz="1200" dirty="0">
                          <a:effectLst/>
                        </a:rPr>
                        <a:t>Periféricos de comunicación.</a:t>
                      </a:r>
                      <a:endParaRPr lang="es-V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304" marR="57304" marT="0" marB="0">
                    <a:solidFill>
                      <a:srgbClr val="00B050"/>
                    </a:solidFill>
                  </a:tcPr>
                </a:tc>
                <a:tc>
                  <a:txBody>
                    <a:bodyPr/>
                    <a:lstStyle/>
                    <a:p>
                      <a:pPr algn="just">
                        <a:lnSpc>
                          <a:spcPct val="115000"/>
                        </a:lnSpc>
                        <a:spcAft>
                          <a:spcPts val="1000"/>
                        </a:spcAft>
                      </a:pPr>
                      <a:r>
                        <a:rPr lang="es-VE" sz="1200">
                          <a:effectLst/>
                        </a:rPr>
                        <a:t>Routers, módems, tarjetas de red.</a:t>
                      </a:r>
                      <a:endParaRPr lang="es-VE" sz="1200">
                        <a:effectLst/>
                        <a:latin typeface="Calibri" panose="020F0502020204030204" pitchFamily="34" charset="0"/>
                        <a:ea typeface="Calibri" panose="020F0502020204030204" pitchFamily="34" charset="0"/>
                        <a:cs typeface="Times New Roman" panose="02020603050405020304" pitchFamily="18" charset="0"/>
                      </a:endParaRPr>
                    </a:p>
                  </a:txBody>
                  <a:tcPr marL="57304" marR="57304" marT="0" marB="0"/>
                </a:tc>
                <a:tc>
                  <a:txBody>
                    <a:bodyPr/>
                    <a:lstStyle/>
                    <a:p>
                      <a:pPr algn="just">
                        <a:lnSpc>
                          <a:spcPct val="115000"/>
                        </a:lnSpc>
                        <a:spcAft>
                          <a:spcPts val="1000"/>
                        </a:spcAft>
                      </a:pPr>
                      <a:r>
                        <a:rPr lang="es-VE" sz="1200">
                          <a:effectLst/>
                        </a:rPr>
                        <a:t> </a:t>
                      </a:r>
                      <a:endParaRPr lang="es-VE" sz="1200">
                        <a:effectLst/>
                        <a:latin typeface="Calibri" panose="020F0502020204030204" pitchFamily="34" charset="0"/>
                        <a:ea typeface="Calibri" panose="020F0502020204030204" pitchFamily="34" charset="0"/>
                        <a:cs typeface="Times New Roman" panose="02020603050405020304" pitchFamily="18" charset="0"/>
                      </a:endParaRPr>
                    </a:p>
                  </a:txBody>
                  <a:tcPr marL="57304" marR="57304" marT="0" marB="0"/>
                </a:tc>
                <a:tc>
                  <a:txBody>
                    <a:bodyPr/>
                    <a:lstStyle/>
                    <a:p>
                      <a:pPr algn="just">
                        <a:lnSpc>
                          <a:spcPct val="115000"/>
                        </a:lnSpc>
                        <a:spcAft>
                          <a:spcPts val="1000"/>
                        </a:spcAft>
                      </a:pPr>
                      <a:r>
                        <a:rPr lang="es-VE" sz="1200">
                          <a:effectLst/>
                        </a:rPr>
                        <a:t> </a:t>
                      </a:r>
                    </a:p>
                    <a:p>
                      <a:pPr algn="just">
                        <a:lnSpc>
                          <a:spcPct val="115000"/>
                        </a:lnSpc>
                        <a:spcAft>
                          <a:spcPts val="1000"/>
                        </a:spcAft>
                      </a:pPr>
                      <a:r>
                        <a:rPr lang="es-VE" sz="1200">
                          <a:effectLst/>
                        </a:rPr>
                        <a:t>4ta. Generación.</a:t>
                      </a:r>
                      <a:endParaRPr lang="es-VE" sz="1200">
                        <a:effectLst/>
                        <a:latin typeface="Calibri" panose="020F0502020204030204" pitchFamily="34" charset="0"/>
                        <a:ea typeface="Calibri" panose="020F0502020204030204" pitchFamily="34" charset="0"/>
                        <a:cs typeface="Times New Roman" panose="02020603050405020304" pitchFamily="18" charset="0"/>
                      </a:endParaRPr>
                    </a:p>
                  </a:txBody>
                  <a:tcPr marL="57304" marR="57304" marT="0" marB="0"/>
                </a:tc>
                <a:extLst>
                  <a:ext uri="{0D108BD9-81ED-4DB2-BD59-A6C34878D82A}">
                    <a16:rowId xmlns:a16="http://schemas.microsoft.com/office/drawing/2014/main" val="4059276999"/>
                  </a:ext>
                </a:extLst>
              </a:tr>
              <a:tr h="615262">
                <a:tc>
                  <a:txBody>
                    <a:bodyPr/>
                    <a:lstStyle/>
                    <a:p>
                      <a:pPr algn="just">
                        <a:lnSpc>
                          <a:spcPct val="115000"/>
                        </a:lnSpc>
                        <a:spcAft>
                          <a:spcPts val="1000"/>
                        </a:spcAft>
                      </a:pPr>
                      <a:r>
                        <a:rPr lang="es-VE" sz="1200" dirty="0">
                          <a:effectLst/>
                        </a:rPr>
                        <a:t>Software de programación.</a:t>
                      </a:r>
                      <a:endParaRPr lang="es-V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304" marR="57304" marT="0" marB="0">
                    <a:solidFill>
                      <a:srgbClr val="00B050"/>
                    </a:solidFill>
                  </a:tcPr>
                </a:tc>
                <a:tc>
                  <a:txBody>
                    <a:bodyPr/>
                    <a:lstStyle/>
                    <a:p>
                      <a:pPr algn="just">
                        <a:lnSpc>
                          <a:spcPct val="115000"/>
                        </a:lnSpc>
                        <a:spcAft>
                          <a:spcPts val="1000"/>
                        </a:spcAft>
                      </a:pPr>
                      <a:r>
                        <a:rPr lang="es-VE" sz="1200">
                          <a:effectLst/>
                        </a:rPr>
                        <a:t> </a:t>
                      </a:r>
                      <a:endParaRPr lang="es-VE" sz="1200">
                        <a:effectLst/>
                        <a:latin typeface="Calibri" panose="020F0502020204030204" pitchFamily="34" charset="0"/>
                        <a:ea typeface="Calibri" panose="020F0502020204030204" pitchFamily="34" charset="0"/>
                        <a:cs typeface="Times New Roman" panose="02020603050405020304" pitchFamily="18" charset="0"/>
                      </a:endParaRPr>
                    </a:p>
                  </a:txBody>
                  <a:tcPr marL="57304" marR="57304" marT="0" marB="0"/>
                </a:tc>
                <a:tc>
                  <a:txBody>
                    <a:bodyPr/>
                    <a:lstStyle/>
                    <a:p>
                      <a:pPr algn="just">
                        <a:lnSpc>
                          <a:spcPct val="115000"/>
                        </a:lnSpc>
                        <a:spcAft>
                          <a:spcPts val="1000"/>
                        </a:spcAft>
                      </a:pPr>
                      <a:r>
                        <a:rPr lang="es-VE" sz="1200">
                          <a:effectLst/>
                        </a:rPr>
                        <a:t>Procesador te texto, enlazadores, compiladores.</a:t>
                      </a:r>
                      <a:endParaRPr lang="es-VE" sz="1200">
                        <a:effectLst/>
                        <a:latin typeface="Calibri" panose="020F0502020204030204" pitchFamily="34" charset="0"/>
                        <a:ea typeface="Calibri" panose="020F0502020204030204" pitchFamily="34" charset="0"/>
                        <a:cs typeface="Times New Roman" panose="02020603050405020304" pitchFamily="18" charset="0"/>
                      </a:endParaRPr>
                    </a:p>
                  </a:txBody>
                  <a:tcPr marL="57304" marR="57304" marT="0" marB="0"/>
                </a:tc>
                <a:tc rowSpan="2">
                  <a:txBody>
                    <a:bodyPr/>
                    <a:lstStyle/>
                    <a:p>
                      <a:pPr algn="just">
                        <a:lnSpc>
                          <a:spcPct val="115000"/>
                        </a:lnSpc>
                        <a:spcAft>
                          <a:spcPts val="1000"/>
                        </a:spcAft>
                      </a:pPr>
                      <a:r>
                        <a:rPr lang="es-VE" sz="1200">
                          <a:effectLst/>
                        </a:rPr>
                        <a:t> </a:t>
                      </a:r>
                    </a:p>
                    <a:p>
                      <a:pPr algn="just">
                        <a:lnSpc>
                          <a:spcPct val="115000"/>
                        </a:lnSpc>
                        <a:spcAft>
                          <a:spcPts val="1000"/>
                        </a:spcAft>
                      </a:pPr>
                      <a:r>
                        <a:rPr lang="es-VE" sz="1200">
                          <a:effectLst/>
                        </a:rPr>
                        <a:t> </a:t>
                      </a:r>
                    </a:p>
                    <a:p>
                      <a:pPr algn="just">
                        <a:lnSpc>
                          <a:spcPct val="115000"/>
                        </a:lnSpc>
                        <a:spcAft>
                          <a:spcPts val="1000"/>
                        </a:spcAft>
                      </a:pPr>
                      <a:r>
                        <a:rPr lang="es-VE" sz="1200">
                          <a:effectLst/>
                        </a:rPr>
                        <a:t>4ta generación.</a:t>
                      </a:r>
                      <a:endParaRPr lang="es-VE" sz="1200">
                        <a:effectLst/>
                        <a:latin typeface="Calibri" panose="020F0502020204030204" pitchFamily="34" charset="0"/>
                        <a:ea typeface="Calibri" panose="020F0502020204030204" pitchFamily="34" charset="0"/>
                        <a:cs typeface="Times New Roman" panose="02020603050405020304" pitchFamily="18" charset="0"/>
                      </a:endParaRPr>
                    </a:p>
                  </a:txBody>
                  <a:tcPr marL="57304" marR="57304" marT="0" marB="0"/>
                </a:tc>
                <a:extLst>
                  <a:ext uri="{0D108BD9-81ED-4DB2-BD59-A6C34878D82A}">
                    <a16:rowId xmlns:a16="http://schemas.microsoft.com/office/drawing/2014/main" val="2491065659"/>
                  </a:ext>
                </a:extLst>
              </a:tr>
              <a:tr h="615262">
                <a:tc>
                  <a:txBody>
                    <a:bodyPr/>
                    <a:lstStyle/>
                    <a:p>
                      <a:pPr algn="just">
                        <a:lnSpc>
                          <a:spcPct val="115000"/>
                        </a:lnSpc>
                        <a:spcAft>
                          <a:spcPts val="1000"/>
                        </a:spcAft>
                      </a:pPr>
                      <a:r>
                        <a:rPr lang="es-VE" sz="1200" dirty="0">
                          <a:effectLst/>
                        </a:rPr>
                        <a:t>Software de aplicación.</a:t>
                      </a:r>
                      <a:endParaRPr lang="es-V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304" marR="57304" marT="0" marB="0">
                    <a:solidFill>
                      <a:srgbClr val="00B050"/>
                    </a:solidFill>
                  </a:tcPr>
                </a:tc>
                <a:tc>
                  <a:txBody>
                    <a:bodyPr/>
                    <a:lstStyle/>
                    <a:p>
                      <a:pPr algn="just">
                        <a:lnSpc>
                          <a:spcPct val="115000"/>
                        </a:lnSpc>
                        <a:spcAft>
                          <a:spcPts val="1000"/>
                        </a:spcAft>
                      </a:pPr>
                      <a:r>
                        <a:rPr lang="es-VE" sz="1200">
                          <a:effectLst/>
                        </a:rPr>
                        <a:t> </a:t>
                      </a:r>
                      <a:endParaRPr lang="es-VE" sz="1200">
                        <a:effectLst/>
                        <a:latin typeface="Calibri" panose="020F0502020204030204" pitchFamily="34" charset="0"/>
                        <a:ea typeface="Calibri" panose="020F0502020204030204" pitchFamily="34" charset="0"/>
                        <a:cs typeface="Times New Roman" panose="02020603050405020304" pitchFamily="18" charset="0"/>
                      </a:endParaRPr>
                    </a:p>
                  </a:txBody>
                  <a:tcPr marL="57304" marR="57304" marT="0" marB="0"/>
                </a:tc>
                <a:tc>
                  <a:txBody>
                    <a:bodyPr/>
                    <a:lstStyle/>
                    <a:p>
                      <a:pPr algn="just">
                        <a:lnSpc>
                          <a:spcPct val="115000"/>
                        </a:lnSpc>
                        <a:spcAft>
                          <a:spcPts val="1000"/>
                        </a:spcAft>
                      </a:pPr>
                      <a:r>
                        <a:rPr lang="es-VE" sz="1200">
                          <a:effectLst/>
                        </a:rPr>
                        <a:t>Telecomunicaciones, video juegos, bases de datos.</a:t>
                      </a:r>
                      <a:endParaRPr lang="es-VE" sz="1200">
                        <a:effectLst/>
                        <a:latin typeface="Calibri" panose="020F0502020204030204" pitchFamily="34" charset="0"/>
                        <a:ea typeface="Calibri" panose="020F0502020204030204" pitchFamily="34" charset="0"/>
                        <a:cs typeface="Times New Roman" panose="02020603050405020304" pitchFamily="18" charset="0"/>
                      </a:endParaRPr>
                    </a:p>
                  </a:txBody>
                  <a:tcPr marL="57304" marR="57304" marT="0" marB="0"/>
                </a:tc>
                <a:tc vMerge="1">
                  <a:txBody>
                    <a:bodyPr/>
                    <a:lstStyle/>
                    <a:p>
                      <a:endParaRPr lang="es-VE"/>
                    </a:p>
                  </a:txBody>
                  <a:tcPr/>
                </a:tc>
                <a:extLst>
                  <a:ext uri="{0D108BD9-81ED-4DB2-BD59-A6C34878D82A}">
                    <a16:rowId xmlns:a16="http://schemas.microsoft.com/office/drawing/2014/main" val="1358059402"/>
                  </a:ext>
                </a:extLst>
              </a:tr>
              <a:tr h="824842">
                <a:tc>
                  <a:txBody>
                    <a:bodyPr/>
                    <a:lstStyle/>
                    <a:p>
                      <a:pPr algn="just">
                        <a:lnSpc>
                          <a:spcPct val="115000"/>
                        </a:lnSpc>
                        <a:spcAft>
                          <a:spcPts val="1000"/>
                        </a:spcAft>
                      </a:pPr>
                      <a:r>
                        <a:rPr lang="es-VE" sz="1200" dirty="0">
                          <a:effectLst/>
                        </a:rPr>
                        <a:t>Software de sistemas.</a:t>
                      </a:r>
                      <a:endParaRPr lang="es-V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304" marR="57304" marT="0" marB="0">
                    <a:solidFill>
                      <a:srgbClr val="00B050"/>
                    </a:solidFill>
                  </a:tcPr>
                </a:tc>
                <a:tc>
                  <a:txBody>
                    <a:bodyPr/>
                    <a:lstStyle/>
                    <a:p>
                      <a:pPr algn="just">
                        <a:lnSpc>
                          <a:spcPct val="115000"/>
                        </a:lnSpc>
                        <a:spcAft>
                          <a:spcPts val="1000"/>
                        </a:spcAft>
                      </a:pPr>
                      <a:r>
                        <a:rPr lang="es-VE" sz="1200">
                          <a:effectLst/>
                        </a:rPr>
                        <a:t> </a:t>
                      </a:r>
                      <a:endParaRPr lang="es-VE" sz="1200">
                        <a:effectLst/>
                        <a:latin typeface="Calibri" panose="020F0502020204030204" pitchFamily="34" charset="0"/>
                        <a:ea typeface="Calibri" panose="020F0502020204030204" pitchFamily="34" charset="0"/>
                        <a:cs typeface="Times New Roman" panose="02020603050405020304" pitchFamily="18" charset="0"/>
                      </a:endParaRPr>
                    </a:p>
                  </a:txBody>
                  <a:tcPr marL="57304" marR="57304" marT="0" marB="0"/>
                </a:tc>
                <a:tc>
                  <a:txBody>
                    <a:bodyPr/>
                    <a:lstStyle/>
                    <a:p>
                      <a:pPr algn="just">
                        <a:lnSpc>
                          <a:spcPct val="115000"/>
                        </a:lnSpc>
                        <a:spcAft>
                          <a:spcPts val="1000"/>
                        </a:spcAft>
                      </a:pPr>
                      <a:r>
                        <a:rPr lang="es-VE" sz="1200">
                          <a:effectLst/>
                        </a:rPr>
                        <a:t>Sistemas operativos, herramientas de diagnóstico, servidores.</a:t>
                      </a:r>
                      <a:endParaRPr lang="es-VE" sz="1200">
                        <a:effectLst/>
                        <a:latin typeface="Calibri" panose="020F0502020204030204" pitchFamily="34" charset="0"/>
                        <a:ea typeface="Calibri" panose="020F0502020204030204" pitchFamily="34" charset="0"/>
                        <a:cs typeface="Times New Roman" panose="02020603050405020304" pitchFamily="18" charset="0"/>
                      </a:endParaRPr>
                    </a:p>
                  </a:txBody>
                  <a:tcPr marL="57304" marR="57304" marT="0" marB="0"/>
                </a:tc>
                <a:tc>
                  <a:txBody>
                    <a:bodyPr/>
                    <a:lstStyle/>
                    <a:p>
                      <a:pPr algn="just">
                        <a:lnSpc>
                          <a:spcPct val="115000"/>
                        </a:lnSpc>
                        <a:spcAft>
                          <a:spcPts val="1000"/>
                        </a:spcAft>
                      </a:pPr>
                      <a:r>
                        <a:rPr lang="es-VE" sz="1200" dirty="0">
                          <a:effectLst/>
                        </a:rPr>
                        <a:t> </a:t>
                      </a:r>
                    </a:p>
                    <a:p>
                      <a:pPr algn="just">
                        <a:lnSpc>
                          <a:spcPct val="115000"/>
                        </a:lnSpc>
                        <a:spcAft>
                          <a:spcPts val="1000"/>
                        </a:spcAft>
                      </a:pPr>
                      <a:r>
                        <a:rPr lang="es-VE" sz="1200" dirty="0">
                          <a:effectLst/>
                        </a:rPr>
                        <a:t>2da generación.</a:t>
                      </a:r>
                      <a:endParaRPr lang="es-V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304" marR="57304" marT="0" marB="0"/>
                </a:tc>
                <a:extLst>
                  <a:ext uri="{0D108BD9-81ED-4DB2-BD59-A6C34878D82A}">
                    <a16:rowId xmlns:a16="http://schemas.microsoft.com/office/drawing/2014/main" val="2312670704"/>
                  </a:ext>
                </a:extLst>
              </a:tr>
              <a:tr h="196101">
                <a:tc>
                  <a:txBody>
                    <a:bodyPr/>
                    <a:lstStyle/>
                    <a:p>
                      <a:pPr algn="just">
                        <a:lnSpc>
                          <a:spcPct val="115000"/>
                        </a:lnSpc>
                        <a:spcAft>
                          <a:spcPts val="1000"/>
                        </a:spcAft>
                      </a:pPr>
                      <a:r>
                        <a:rPr lang="es-VE" sz="1000" dirty="0">
                          <a:effectLst/>
                        </a:rPr>
                        <a:t> </a:t>
                      </a:r>
                      <a:endParaRPr lang="es-VE"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7304" marR="57304" marT="0" marB="0">
                    <a:solidFill>
                      <a:srgbClr val="00B050"/>
                    </a:solidFill>
                  </a:tcPr>
                </a:tc>
                <a:tc>
                  <a:txBody>
                    <a:bodyPr/>
                    <a:lstStyle/>
                    <a:p>
                      <a:pPr algn="just">
                        <a:lnSpc>
                          <a:spcPct val="115000"/>
                        </a:lnSpc>
                        <a:spcAft>
                          <a:spcPts val="1000"/>
                        </a:spcAft>
                      </a:pPr>
                      <a:r>
                        <a:rPr lang="es-VE" sz="1000">
                          <a:effectLst/>
                        </a:rPr>
                        <a:t> </a:t>
                      </a:r>
                      <a:endParaRPr lang="es-VE" sz="900">
                        <a:effectLst/>
                        <a:latin typeface="Calibri" panose="020F0502020204030204" pitchFamily="34" charset="0"/>
                        <a:ea typeface="Calibri" panose="020F0502020204030204" pitchFamily="34" charset="0"/>
                        <a:cs typeface="Times New Roman" panose="02020603050405020304" pitchFamily="18" charset="0"/>
                      </a:endParaRPr>
                    </a:p>
                  </a:txBody>
                  <a:tcPr marL="57304" marR="57304" marT="0" marB="0"/>
                </a:tc>
                <a:tc>
                  <a:txBody>
                    <a:bodyPr/>
                    <a:lstStyle/>
                    <a:p>
                      <a:pPr algn="just">
                        <a:lnSpc>
                          <a:spcPct val="115000"/>
                        </a:lnSpc>
                        <a:spcAft>
                          <a:spcPts val="1000"/>
                        </a:spcAft>
                      </a:pPr>
                      <a:r>
                        <a:rPr lang="es-VE" sz="1000" dirty="0">
                          <a:effectLst/>
                        </a:rPr>
                        <a:t> </a:t>
                      </a:r>
                      <a:endParaRPr lang="es-VE"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7304" marR="57304" marT="0" marB="0"/>
                </a:tc>
                <a:tc>
                  <a:txBody>
                    <a:bodyPr/>
                    <a:lstStyle/>
                    <a:p>
                      <a:pPr algn="just">
                        <a:lnSpc>
                          <a:spcPct val="115000"/>
                        </a:lnSpc>
                        <a:spcAft>
                          <a:spcPts val="1000"/>
                        </a:spcAft>
                      </a:pPr>
                      <a:r>
                        <a:rPr lang="es-VE" sz="1000" dirty="0">
                          <a:effectLst/>
                        </a:rPr>
                        <a:t> </a:t>
                      </a:r>
                      <a:endParaRPr lang="es-VE"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7304" marR="57304" marT="0" marB="0"/>
                </a:tc>
                <a:extLst>
                  <a:ext uri="{0D108BD9-81ED-4DB2-BD59-A6C34878D82A}">
                    <a16:rowId xmlns:a16="http://schemas.microsoft.com/office/drawing/2014/main" val="4187935943"/>
                  </a:ext>
                </a:extLst>
              </a:tr>
            </a:tbl>
          </a:graphicData>
        </a:graphic>
      </p:graphicFrame>
    </p:spTree>
    <p:extLst>
      <p:ext uri="{BB962C8B-B14F-4D97-AF65-F5344CB8AC3E}">
        <p14:creationId xmlns:p14="http://schemas.microsoft.com/office/powerpoint/2010/main" val="36714042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332656"/>
            <a:ext cx="7239000" cy="698336"/>
          </a:xfrm>
        </p:spPr>
        <p:txBody>
          <a:bodyPr/>
          <a:lstStyle/>
          <a:p>
            <a:pPr algn="ctr"/>
            <a:r>
              <a:rPr lang="es-VE" dirty="0">
                <a:solidFill>
                  <a:schemeClr val="tx2">
                    <a:lumMod val="75000"/>
                  </a:schemeClr>
                </a:solidFill>
                <a:latin typeface="Times New Roman" pitchFamily="18" charset="0"/>
                <a:cs typeface="Times New Roman" pitchFamily="18" charset="0"/>
              </a:rPr>
              <a:t>Conclusiones</a:t>
            </a:r>
          </a:p>
        </p:txBody>
      </p:sp>
      <p:sp>
        <p:nvSpPr>
          <p:cNvPr id="4" name="3 CuadroTexto"/>
          <p:cNvSpPr txBox="1"/>
          <p:nvPr/>
        </p:nvSpPr>
        <p:spPr>
          <a:xfrm>
            <a:off x="0" y="1052736"/>
            <a:ext cx="8244408" cy="6370975"/>
          </a:xfrm>
          <a:prstGeom prst="rect">
            <a:avLst/>
          </a:prstGeom>
          <a:noFill/>
        </p:spPr>
        <p:txBody>
          <a:bodyPr wrap="square" rtlCol="0">
            <a:spAutoFit/>
          </a:bodyPr>
          <a:lstStyle/>
          <a:p>
            <a:pPr algn="just"/>
            <a:r>
              <a:rPr lang="es-VE" sz="2400" b="1" dirty="0">
                <a:latin typeface="Times New Roman" pitchFamily="18" charset="0"/>
                <a:cs typeface="Times New Roman" pitchFamily="18" charset="0"/>
              </a:rPr>
              <a:t>	La informática estudia los sistemas automáticos de información digital, es decir, los modelos de almacenamiento y procesamiento de datos que dan origen a las computadoras. Los cuales tiene como objetivo: </a:t>
            </a:r>
          </a:p>
          <a:p>
            <a:pPr algn="just"/>
            <a:endParaRPr lang="es-VE" sz="2400" b="1" dirty="0">
              <a:latin typeface="Times New Roman" pitchFamily="18" charset="0"/>
              <a:cs typeface="Times New Roman" pitchFamily="18" charset="0"/>
            </a:endParaRPr>
          </a:p>
          <a:p>
            <a:pPr algn="just">
              <a:buFont typeface="Wingdings" pitchFamily="2" charset="2"/>
              <a:buChar char="ü"/>
            </a:pPr>
            <a:r>
              <a:rPr lang="es-VE" sz="2400" b="1" dirty="0">
                <a:latin typeface="Times New Roman" pitchFamily="18" charset="0"/>
                <a:cs typeface="Times New Roman" pitchFamily="18" charset="0"/>
              </a:rPr>
              <a:t>Almacenar la información digitalmente, de manera tal que pueda ser recuperada posteriormente con el menor margen de pérdida.</a:t>
            </a:r>
          </a:p>
          <a:p>
            <a:pPr algn="just">
              <a:buFont typeface="Wingdings" pitchFamily="2" charset="2"/>
              <a:buChar char="ü"/>
            </a:pPr>
            <a:endParaRPr lang="es-VE" sz="2400" b="1" dirty="0">
              <a:latin typeface="Times New Roman" pitchFamily="18" charset="0"/>
              <a:cs typeface="Times New Roman" pitchFamily="18" charset="0"/>
            </a:endParaRPr>
          </a:p>
          <a:p>
            <a:pPr algn="just">
              <a:buFont typeface="Wingdings" pitchFamily="2" charset="2"/>
              <a:buChar char="ü"/>
            </a:pPr>
            <a:r>
              <a:rPr lang="es-VE" sz="2400" b="1" dirty="0">
                <a:latin typeface="Times New Roman" pitchFamily="18" charset="0"/>
                <a:cs typeface="Times New Roman" pitchFamily="18" charset="0"/>
              </a:rPr>
              <a:t>Brindar al usuario eventual una interfaz para el manejo del sistema y la satisfacción de sus necesidades de información.</a:t>
            </a:r>
          </a:p>
          <a:p>
            <a:pPr algn="just"/>
            <a:endParaRPr lang="es-VE" sz="2400" b="1" dirty="0">
              <a:latin typeface="Times New Roman" pitchFamily="18" charset="0"/>
              <a:cs typeface="Times New Roman" pitchFamily="18" charset="0"/>
            </a:endParaRPr>
          </a:p>
          <a:p>
            <a:pPr algn="just">
              <a:buFont typeface="Wingdings" pitchFamily="2" charset="2"/>
              <a:buChar char="ü"/>
            </a:pPr>
            <a:r>
              <a:rPr lang="es-VE" sz="2400" b="1" dirty="0">
                <a:latin typeface="Times New Roman" pitchFamily="18" charset="0"/>
                <a:cs typeface="Times New Roman" pitchFamily="18" charset="0"/>
              </a:rPr>
              <a:t>Transmitir o compartir dicha información con otros sistemas informáticos a través de redes o telecomunicaciones.</a:t>
            </a:r>
            <a:br>
              <a:rPr lang="es-VE" sz="2400" b="1" dirty="0">
                <a:latin typeface="Times New Roman" pitchFamily="18" charset="0"/>
                <a:cs typeface="Times New Roman" pitchFamily="18" charset="0"/>
              </a:rPr>
            </a:br>
            <a:br>
              <a:rPr lang="es-VE" sz="2400" dirty="0"/>
            </a:br>
            <a:endParaRPr lang="es-VE" sz="2400" b="1" dirty="0">
              <a:latin typeface="Times New Roman" pitchFamily="18" charset="0"/>
              <a:cs typeface="Times New Roman" pitchFamily="18" charset="0"/>
            </a:endParaRPr>
          </a:p>
        </p:txBody>
      </p:sp>
    </p:spTree>
  </p:cSld>
  <p:clrMapOvr>
    <a:masterClrMapping/>
  </p:clrMapOvr>
  <p:transition>
    <p:zoom dir="in"/>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332656"/>
            <a:ext cx="7239000" cy="554320"/>
          </a:xfrm>
        </p:spPr>
        <p:txBody>
          <a:bodyPr>
            <a:normAutofit fontScale="90000"/>
          </a:bodyPr>
          <a:lstStyle/>
          <a:p>
            <a:pPr algn="ctr"/>
            <a:r>
              <a:rPr lang="es-VE" dirty="0">
                <a:solidFill>
                  <a:schemeClr val="tx2">
                    <a:lumMod val="75000"/>
                  </a:schemeClr>
                </a:solidFill>
                <a:latin typeface="Times New Roman" pitchFamily="18" charset="0"/>
                <a:cs typeface="Times New Roman" pitchFamily="18" charset="0"/>
              </a:rPr>
              <a:t>Bibliografía</a:t>
            </a:r>
          </a:p>
        </p:txBody>
      </p:sp>
      <p:sp>
        <p:nvSpPr>
          <p:cNvPr id="3" name="2 Marcador de contenido"/>
          <p:cNvSpPr>
            <a:spLocks noGrp="1"/>
          </p:cNvSpPr>
          <p:nvPr>
            <p:ph idx="1"/>
          </p:nvPr>
        </p:nvSpPr>
        <p:spPr>
          <a:xfrm>
            <a:off x="395536" y="1052736"/>
            <a:ext cx="7416824" cy="4846320"/>
          </a:xfrm>
        </p:spPr>
        <p:txBody>
          <a:bodyPr>
            <a:normAutofit fontScale="55000" lnSpcReduction="20000"/>
          </a:bodyPr>
          <a:lstStyle/>
          <a:p>
            <a:pPr>
              <a:buNone/>
            </a:pPr>
            <a:endParaRPr lang="es-VE" sz="1700" dirty="0"/>
          </a:p>
          <a:p>
            <a:pPr algn="just">
              <a:buNone/>
            </a:pPr>
            <a:r>
              <a:rPr lang="es-VE" sz="4400" b="1" dirty="0">
                <a:latin typeface="Times New Roman" pitchFamily="18" charset="0"/>
                <a:cs typeface="Times New Roman" pitchFamily="18" charset="0"/>
              </a:rPr>
              <a:t>Equipo editorial, Etecé. (2022) "Hardware y software". De: Argentina. Para: </a:t>
            </a:r>
            <a:r>
              <a:rPr lang="es-VE" sz="4400" b="1" i="1" dirty="0">
                <a:latin typeface="Times New Roman" pitchFamily="18" charset="0"/>
                <a:cs typeface="Times New Roman" pitchFamily="18" charset="0"/>
              </a:rPr>
              <a:t>Enciclopedia de Ejemplos</a:t>
            </a:r>
            <a:r>
              <a:rPr lang="es-VE" sz="4400" b="1" dirty="0">
                <a:latin typeface="Times New Roman" pitchFamily="18" charset="0"/>
                <a:cs typeface="Times New Roman" pitchFamily="18" charset="0"/>
              </a:rPr>
              <a:t>.</a:t>
            </a:r>
          </a:p>
          <a:p>
            <a:pPr algn="just">
              <a:buNone/>
            </a:pPr>
            <a:r>
              <a:rPr lang="es-VE" sz="4400" b="1" dirty="0">
                <a:latin typeface="Times New Roman" pitchFamily="18" charset="0"/>
                <a:cs typeface="Times New Roman" pitchFamily="18" charset="0"/>
              </a:rPr>
              <a:t> 	Disponible en: https://www.ejemplos.co/30-ejemplos-de-hardware-y-software/.	</a:t>
            </a:r>
          </a:p>
          <a:p>
            <a:pPr algn="just">
              <a:buNone/>
            </a:pPr>
            <a:endParaRPr lang="es-VE" sz="4400" b="1" dirty="0">
              <a:latin typeface="Times New Roman" pitchFamily="18" charset="0"/>
              <a:cs typeface="Times New Roman" pitchFamily="18" charset="0"/>
            </a:endParaRPr>
          </a:p>
          <a:p>
            <a:pPr algn="just">
              <a:buNone/>
            </a:pPr>
            <a:r>
              <a:rPr lang="es-VE" sz="4400" b="1" dirty="0">
                <a:latin typeface="Times New Roman" pitchFamily="18" charset="0"/>
                <a:cs typeface="Times New Roman" pitchFamily="18" charset="0"/>
              </a:rPr>
              <a:t>Equipo editorial, Etecé. (2023)  “Informática". De: Argentina. Para: </a:t>
            </a:r>
            <a:r>
              <a:rPr lang="es-VE" sz="4400" b="1" i="1" dirty="0">
                <a:latin typeface="Times New Roman" pitchFamily="18" charset="0"/>
                <a:cs typeface="Times New Roman" pitchFamily="18" charset="0"/>
              </a:rPr>
              <a:t>Enciclopedia Humanidades</a:t>
            </a:r>
            <a:r>
              <a:rPr lang="es-VE" sz="4400" b="1" dirty="0">
                <a:latin typeface="Times New Roman" pitchFamily="18" charset="0"/>
                <a:cs typeface="Times New Roman" pitchFamily="18" charset="0"/>
              </a:rPr>
              <a:t>. </a:t>
            </a:r>
          </a:p>
          <a:p>
            <a:pPr algn="just">
              <a:buNone/>
            </a:pPr>
            <a:r>
              <a:rPr lang="es-VE" sz="4400" b="1" dirty="0">
                <a:latin typeface="Times New Roman" pitchFamily="18" charset="0"/>
                <a:cs typeface="Times New Roman" pitchFamily="18" charset="0"/>
              </a:rPr>
              <a:t>	Disponible en: https://humanidades.com/informatica/. Última edición: 23 enero, 2023. Consultado: 26 julio, 2023.</a:t>
            </a:r>
          </a:p>
          <a:p>
            <a:pPr algn="just">
              <a:buNone/>
            </a:pPr>
            <a:endParaRPr lang="es-VE" sz="4400" b="1" dirty="0">
              <a:latin typeface="Times New Roman" pitchFamily="18" charset="0"/>
              <a:cs typeface="Times New Roman" pitchFamily="18" charset="0"/>
            </a:endParaRPr>
          </a:p>
          <a:p>
            <a:pPr algn="just">
              <a:buNone/>
            </a:pPr>
            <a:r>
              <a:rPr lang="es-VE" sz="4400" b="1" dirty="0">
                <a:latin typeface="Times New Roman" pitchFamily="18" charset="0"/>
                <a:cs typeface="Times New Roman" pitchFamily="18" charset="0"/>
              </a:rPr>
              <a:t>Equipo editorial, Etecé (2022) "Software". Disponible en: https://concepto.de/software/. </a:t>
            </a:r>
            <a:br>
              <a:rPr lang="es-VE" sz="4400" b="1" dirty="0">
                <a:latin typeface="Times New Roman" pitchFamily="18" charset="0"/>
                <a:cs typeface="Times New Roman" pitchFamily="18" charset="0"/>
              </a:rPr>
            </a:br>
            <a:endParaRPr lang="es-VE" sz="4400" b="1" dirty="0">
              <a:solidFill>
                <a:schemeClr val="tx2">
                  <a:lumMod val="75000"/>
                </a:schemeClr>
              </a:solidFill>
              <a:latin typeface="Times New Roman" pitchFamily="18" charset="0"/>
              <a:cs typeface="Times New Roman" pitchFamily="18" charset="0"/>
            </a:endParaRPr>
          </a:p>
          <a:p>
            <a:pPr>
              <a:buNone/>
            </a:pPr>
            <a:endParaRPr lang="es-VE" sz="1600" dirty="0"/>
          </a:p>
          <a:p>
            <a:pPr>
              <a:buNone/>
            </a:pPr>
            <a:endParaRPr lang="es-VE" dirty="0"/>
          </a:p>
        </p:txBody>
      </p:sp>
    </p:spTree>
  </p:cSld>
  <p:clrMapOvr>
    <a:masterClrMapping/>
  </p:clrMapOvr>
  <p:transition>
    <p:zoom dir="in"/>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o">
  <a:themeElements>
    <a:clrScheme name="Personalizado 8">
      <a:dk1>
        <a:sysClr val="windowText" lastClr="000000"/>
      </a:dk1>
      <a:lt1>
        <a:sysClr val="window" lastClr="FFFFFF"/>
      </a:lt1>
      <a:dk2>
        <a:srgbClr val="16DAA7"/>
      </a:dk2>
      <a:lt2>
        <a:srgbClr val="F4E7ED"/>
      </a:lt2>
      <a:accent1>
        <a:srgbClr val="B83D68"/>
      </a:accent1>
      <a:accent2>
        <a:srgbClr val="16DAA7"/>
      </a:accent2>
      <a:accent3>
        <a:srgbClr val="DE6C36"/>
      </a:accent3>
      <a:accent4>
        <a:srgbClr val="F9B639"/>
      </a:accent4>
      <a:accent5>
        <a:srgbClr val="16DAA7"/>
      </a:accent5>
      <a:accent6>
        <a:srgbClr val="FA8D3D"/>
      </a:accent6>
      <a:hlink>
        <a:srgbClr val="FFDE66"/>
      </a:hlink>
      <a:folHlink>
        <a:srgbClr val="D490C5"/>
      </a:folHlink>
    </a:clrScheme>
    <a:fontScheme name="Opulento">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o">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1144</TotalTime>
  <Words>831</Words>
  <Application>Microsoft Office PowerPoint</Application>
  <PresentationFormat>Presentación en pantalla (4:3)</PresentationFormat>
  <Paragraphs>124</Paragraphs>
  <Slides>8</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8</vt:i4>
      </vt:variant>
    </vt:vector>
  </HeadingPairs>
  <TitlesOfParts>
    <vt:vector size="14" baseType="lpstr">
      <vt:lpstr>Calibri</vt:lpstr>
      <vt:lpstr>Times New Roman</vt:lpstr>
      <vt:lpstr>Trebuchet MS</vt:lpstr>
      <vt:lpstr>Wingdings</vt:lpstr>
      <vt:lpstr>Wingdings 2</vt:lpstr>
      <vt:lpstr>Opulento</vt:lpstr>
      <vt:lpstr>INTRODUCCIÓN</vt:lpstr>
      <vt:lpstr>Presentación de PowerPoint</vt:lpstr>
      <vt:lpstr>Presentación de PowerPoint</vt:lpstr>
      <vt:lpstr>Términos informáticos básicos</vt:lpstr>
      <vt:lpstr>Presentación de PowerPoint</vt:lpstr>
      <vt:lpstr>Presentación de PowerPoint</vt:lpstr>
      <vt:lpstr>Conclusiones</vt:lpstr>
      <vt:lpstr>Bibliografía</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NORELIS</dc:creator>
  <cp:lastModifiedBy>Hilmer Palomares</cp:lastModifiedBy>
  <cp:revision>192</cp:revision>
  <dcterms:created xsi:type="dcterms:W3CDTF">2023-03-20T22:43:46Z</dcterms:created>
  <dcterms:modified xsi:type="dcterms:W3CDTF">2023-08-24T06:06:15Z</dcterms:modified>
</cp:coreProperties>
</file>